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9" r:id="rId4"/>
  </p:sldMasterIdLst>
  <p:notesMasterIdLst>
    <p:notesMasterId r:id="rId27"/>
  </p:notesMasterIdLst>
  <p:handoutMasterIdLst>
    <p:handoutMasterId r:id="rId28"/>
  </p:handoutMasterIdLst>
  <p:sldIdLst>
    <p:sldId id="256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0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60" r:id="rId26"/>
  </p:sldIdLst>
  <p:sldSz cx="9144000" cy="6858000" type="screen4x3"/>
  <p:notesSz cx="6858000" cy="9144000"/>
  <p:defaultTextStyle>
    <a:defPPr rtl="0">
      <a:defRPr lang="ko-k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58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77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7D7E5EA4-49A4-4A73-B60D-87456D9358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47BDE08-298C-4A21-93EA-E5DE781880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A4092-BCB9-4CA5-B0AA-1FEBD3F7BBB8}" type="datetime1">
              <a:rPr lang="ko-KR" altLang="en-US" smtClean="0"/>
              <a:t>2019-09-29</a:t>
            </a:fld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707FFCF-B97F-40CD-A3B8-59D936CC36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3671FA1-D8A5-4394-B1D6-B69FDB8F91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3AA3D-0D8C-4BC8-96F5-7214FF1AA90F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5420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noProof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4E494-AB41-497E-8CE8-CCC7AF224DC4}" type="datetime1">
              <a:rPr lang="ko-KR" altLang="en-US" smtClean="0"/>
              <a:pPr/>
              <a:t>2019-09-29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noProof="0" dirty="0"/>
              <a:t>마스터 텍스트 스타일 편집</a:t>
            </a:r>
          </a:p>
          <a:p>
            <a:pPr lvl="1"/>
            <a:r>
              <a:rPr lang="ko-KR" altLang="en-US" noProof="0" dirty="0"/>
              <a:t>둘째 수준</a:t>
            </a:r>
          </a:p>
          <a:p>
            <a:pPr lvl="2"/>
            <a:r>
              <a:rPr lang="ko-KR" altLang="en-US" noProof="0" dirty="0"/>
              <a:t>셋째 수준</a:t>
            </a:r>
          </a:p>
          <a:p>
            <a:pPr lvl="3"/>
            <a:r>
              <a:rPr lang="ko-KR" altLang="en-US" noProof="0" dirty="0"/>
              <a:t>넷째 수준</a:t>
            </a:r>
          </a:p>
          <a:p>
            <a:pPr lvl="4"/>
            <a:r>
              <a:rPr lang="ko-KR" altLang="en-US" noProof="0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49640-E9CC-41A2-8873-C687A81DCE0B}" type="slidenum">
              <a:rPr lang="en-US" altLang="ko-KR" noProof="0" smtClean="0"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2426271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49640-E9CC-41A2-8873-C687A81DCE0B}" type="slidenum">
              <a:rPr lang="en-US" altLang="ko-KR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1158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49640-E9CC-41A2-8873-C687A81DCE0B}" type="slidenum">
              <a:rPr lang="en-US" altLang="ko-KR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9775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49640-E9CC-41A2-8873-C687A81DCE0B}" type="slidenum">
              <a:rPr lang="en-US" altLang="ko-KR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8930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그림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email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그룹 10"/>
          <p:cNvGrpSpPr/>
          <p:nvPr/>
        </p:nvGrpSpPr>
        <p:grpSpPr>
          <a:xfrm>
            <a:off x="1" y="1"/>
            <a:ext cx="1728788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직사각형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자유형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자유형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직사각형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자유형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자유형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자유형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자유형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자유형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자유형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자유형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자유형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자유형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자유형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자유형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자유형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자유형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자유형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자유형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자유형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자유형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자유형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자유형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자유형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자유형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자유형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자유형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자유형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직사각형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자유형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자유형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자유형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자유형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자유형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자유형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자유형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자유형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자유형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자유형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자유형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직사각형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자유형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자유형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자유형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자유형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자유형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자유형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자유형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자유형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자유형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자유형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자유형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자유형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자유형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07319" y="1122363"/>
            <a:ext cx="6593681" cy="2387600"/>
          </a:xfrm>
        </p:spPr>
        <p:txBody>
          <a:bodyPr rtlCol="0" anchor="b">
            <a:normAutofit/>
          </a:bodyPr>
          <a:lstStyle>
            <a:lvl1pPr algn="l">
              <a:defRPr sz="3600">
                <a:latin typeface="+mj-ea"/>
                <a:ea typeface="+mj-ea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7319" y="3602038"/>
            <a:ext cx="6593681" cy="1655762"/>
          </a:xfrm>
        </p:spPr>
        <p:txBody>
          <a:bodyPr rtlCol="0"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2"/>
                </a:solidFill>
                <a:latin typeface="+mj-ea"/>
                <a:ea typeface="+mj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rtl="0"/>
            <a:r>
              <a:rPr lang="ko-KR" altLang="en-US" noProof="0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5308133" y="5410202"/>
            <a:ext cx="2057400" cy="365125"/>
          </a:xfrm>
        </p:spPr>
        <p:txBody>
          <a:bodyPr rtlCol="0"/>
          <a:lstStyle>
            <a:lvl1pPr>
              <a:defRPr>
                <a:latin typeface="+mj-ea"/>
                <a:ea typeface="+mj-ea"/>
              </a:defRPr>
            </a:lvl1pPr>
          </a:lstStyle>
          <a:p>
            <a:fld id="{2327F614-609E-4027-AECE-2BE1728D4BF4}" type="datetime1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1407318" y="5410202"/>
            <a:ext cx="3843665" cy="365125"/>
          </a:xfrm>
        </p:spPr>
        <p:txBody>
          <a:bodyPr rtlCol="0"/>
          <a:lstStyle>
            <a:lvl1pPr>
              <a:defRPr>
                <a:latin typeface="+mj-ea"/>
                <a:ea typeface="+mj-ea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422684" y="5410200"/>
            <a:ext cx="578317" cy="365125"/>
          </a:xfrm>
        </p:spPr>
        <p:txBody>
          <a:bodyPr rtlCol="0"/>
          <a:lstStyle>
            <a:lvl1pPr>
              <a:defRPr>
                <a:latin typeface="+mj-ea"/>
                <a:ea typeface="+mj-ea"/>
              </a:defRPr>
            </a:lvl1pPr>
          </a:lstStyle>
          <a:p>
            <a:fld id="{6D22F896-40B5-4ADD-8801-0D06FADFA095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8416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그림 개체 틀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 rtl="0">
              <a:buNone/>
            </a:pPr>
            <a:r>
              <a:rPr lang="ko-KR" altLang="en-US" noProof="0"/>
              <a:t>그림을 추가하려면 아이콘을 클릭하세요</a:t>
            </a:r>
            <a:r>
              <a:rPr lang="en-US" altLang="ko-KR" noProof="0"/>
              <a:t>.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856024" y="5124020"/>
            <a:ext cx="7433144" cy="68247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670F56-CEEE-41BA-9B7B-B138AFA83A0A}" type="datetime1">
              <a:rPr lang="ko-KR" altLang="en-US" noProof="0" smtClean="0"/>
              <a:t>2019-09-29</a:t>
            </a:fld>
            <a:endParaRPr lang="ko-KR" altLang="en-US" noProof="0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ko-KR" noProof="0" smtClean="0"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112919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rtlCol="0" anchor="ctr">
            <a:normAutofit/>
          </a:bodyPr>
          <a:lstStyle>
            <a:lvl1pPr>
              <a:defRPr sz="2700"/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856058" y="4419600"/>
            <a:ext cx="7428344" cy="137159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D72439-CCA3-41DC-9946-A1E4943E59B1}" type="datetime1">
              <a:rPr lang="ko-KR" altLang="en-US" noProof="0" smtClean="0"/>
              <a:t>2019-09-29</a:t>
            </a:fld>
            <a:endParaRPr lang="ko-KR" altLang="en-US" noProof="0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ko-KR" noProof="0" smtClean="0"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2117256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rtlCol="0" anchor="ctr">
            <a:normAutofit/>
          </a:bodyPr>
          <a:lstStyle>
            <a:lvl1pPr>
              <a:defRPr sz="2700">
                <a:latin typeface="+mj-ea"/>
                <a:ea typeface="+mj-ea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12" name="텍스트 개체 틀 3"/>
          <p:cNvSpPr>
            <a:spLocks noGrp="1"/>
          </p:cNvSpPr>
          <p:nvPr>
            <p:ph type="body" sz="half" idx="13" hasCustomPrompt="1"/>
          </p:nvPr>
        </p:nvSpPr>
        <p:spPr>
          <a:xfrm>
            <a:off x="1290484" y="3365557"/>
            <a:ext cx="6564224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050">
                <a:latin typeface="+mj-ea"/>
                <a:ea typeface="+mj-ea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856058" y="4309919"/>
            <a:ext cx="7429502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350">
                <a:latin typeface="+mj-ea"/>
                <a:ea typeface="+mj-ea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j-ea"/>
                <a:ea typeface="+mj-ea"/>
              </a:defRPr>
            </a:lvl1pPr>
          </a:lstStyle>
          <a:p>
            <a:fld id="{BC5D2542-8D04-40CC-8067-B55ED029A612}" type="datetime1">
              <a:rPr lang="ko-KR" altLang="en-US" smtClean="0"/>
              <a:t>2019-09-29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j-ea"/>
                <a:ea typeface="+mj-ea"/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j-ea"/>
                <a:ea typeface="+mj-ea"/>
              </a:defRPr>
            </a:lvl1pPr>
          </a:lstStyle>
          <a:p>
            <a:fld id="{6D22F896-40B5-4ADD-8801-0D06FADFA095}" type="slidenum">
              <a:rPr lang="en-US" altLang="ko-KR" smtClean="0"/>
              <a:pPr/>
              <a:t>‹#›</a:t>
            </a:fld>
            <a:endParaRPr lang="ko-KR" altLang="en-US"/>
          </a:p>
        </p:txBody>
      </p:sp>
      <p:sp>
        <p:nvSpPr>
          <p:cNvPr id="60" name="텍스트 상자 59"/>
          <p:cNvSpPr txBox="1"/>
          <p:nvPr/>
        </p:nvSpPr>
        <p:spPr>
          <a:xfrm>
            <a:off x="677634" y="73239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ko-KR" altLang="en-US" sz="6000" noProof="0">
                <a:solidFill>
                  <a:schemeClr val="tx1"/>
                </a:solidFill>
                <a:effectLst/>
                <a:latin typeface="+mj-ea"/>
                <a:ea typeface="+mj-ea"/>
              </a:rPr>
              <a:t>“</a:t>
            </a:r>
          </a:p>
        </p:txBody>
      </p:sp>
      <p:sp>
        <p:nvSpPr>
          <p:cNvPr id="61" name="텍스트 상자 60"/>
          <p:cNvSpPr txBox="1"/>
          <p:nvPr/>
        </p:nvSpPr>
        <p:spPr>
          <a:xfrm>
            <a:off x="7903028" y="276497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ko-KR" altLang="en-US" sz="6000" noProof="0">
                <a:solidFill>
                  <a:schemeClr val="tx1"/>
                </a:solidFill>
                <a:effectLst/>
                <a:latin typeface="+mj-ea"/>
                <a:ea typeface="+mj-ea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2241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rtlCol="0" anchor="b">
            <a:normAutofit/>
          </a:bodyPr>
          <a:lstStyle>
            <a:lvl1pPr>
              <a:defRPr sz="2700"/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856023" y="4657655"/>
            <a:ext cx="7428379" cy="1140644"/>
          </a:xfrm>
        </p:spPr>
        <p:txBody>
          <a:bodyPr rtlCol="0"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FF12FA-98E6-4A50-A48F-ECD13CD0BD2C}" type="datetime1">
              <a:rPr lang="ko-KR" altLang="en-US" noProof="0" smtClean="0"/>
              <a:t>2019-09-29</a:t>
            </a:fld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ko-KR" noProof="0" smtClean="0"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2747389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제목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 rtlCol="0"/>
          <a:lstStyle/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7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856058" y="2674463"/>
            <a:ext cx="2397674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8" name="텍스트 개체 틀 3"/>
          <p:cNvSpPr>
            <a:spLocks noGrp="1"/>
          </p:cNvSpPr>
          <p:nvPr>
            <p:ph type="body" sz="half" idx="15" hasCustomPrompt="1"/>
          </p:nvPr>
        </p:nvSpPr>
        <p:spPr>
          <a:xfrm>
            <a:off x="845939" y="3360263"/>
            <a:ext cx="2406551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9" name="텍스트 개체 틀 4"/>
          <p:cNvSpPr>
            <a:spLocks noGrp="1"/>
          </p:cNvSpPr>
          <p:nvPr>
            <p:ph type="body" sz="quarter" idx="3" hasCustomPrompt="1"/>
          </p:nvPr>
        </p:nvSpPr>
        <p:spPr>
          <a:xfrm>
            <a:off x="3386075" y="2677635"/>
            <a:ext cx="2388289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10" name="텍스트 개체 틀 3"/>
          <p:cNvSpPr>
            <a:spLocks noGrp="1"/>
          </p:cNvSpPr>
          <p:nvPr>
            <p:ph type="body" sz="half" idx="16" hasCustomPrompt="1"/>
          </p:nvPr>
        </p:nvSpPr>
        <p:spPr>
          <a:xfrm>
            <a:off x="3378160" y="3363435"/>
            <a:ext cx="2396873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11" name="텍스트 개체 틀 4"/>
          <p:cNvSpPr>
            <a:spLocks noGrp="1"/>
          </p:cNvSpPr>
          <p:nvPr>
            <p:ph type="body" sz="quarter" idx="13" hasCustomPrompt="1"/>
          </p:nvPr>
        </p:nvSpPr>
        <p:spPr>
          <a:xfrm>
            <a:off x="5889332" y="2674463"/>
            <a:ext cx="2396226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12" name="텍스트 개체 틀 3"/>
          <p:cNvSpPr>
            <a:spLocks noGrp="1"/>
          </p:cNvSpPr>
          <p:nvPr>
            <p:ph type="body" sz="half" idx="17" hasCustomPrompt="1"/>
          </p:nvPr>
        </p:nvSpPr>
        <p:spPr>
          <a:xfrm>
            <a:off x="5889332" y="3360263"/>
            <a:ext cx="2396226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AA87A6-0AC0-452C-AA41-CB98F4D159D7}" type="datetime1">
              <a:rPr lang="ko-KR" altLang="en-US" noProof="0" smtClean="0"/>
              <a:t>2019-09-29</a:t>
            </a:fld>
            <a:endParaRPr lang="ko-KR" altLang="en-US" noProof="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ko-KR" noProof="0" smtClean="0"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4202244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그림 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제목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 rtlCol="0"/>
          <a:lstStyle/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19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856060" y="4404596"/>
            <a:ext cx="239643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20" name="그림 개체 틀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 rtl="0">
              <a:buNone/>
            </a:pPr>
            <a:r>
              <a:rPr lang="ko-KR" altLang="en-US" noProof="0"/>
              <a:t>그림을 추가하려면 아이콘을 클릭하세요</a:t>
            </a:r>
            <a:r>
              <a:rPr lang="en-US" altLang="ko-KR" noProof="0"/>
              <a:t>.</a:t>
            </a:r>
          </a:p>
        </p:txBody>
      </p:sp>
      <p:sp>
        <p:nvSpPr>
          <p:cNvPr id="21" name="텍스트 개체 틀 3"/>
          <p:cNvSpPr>
            <a:spLocks noGrp="1"/>
          </p:cNvSpPr>
          <p:nvPr>
            <p:ph type="body" sz="half" idx="18" hasCustomPrompt="1"/>
          </p:nvPr>
        </p:nvSpPr>
        <p:spPr>
          <a:xfrm>
            <a:off x="856060" y="4980859"/>
            <a:ext cx="2396430" cy="817843"/>
          </a:xfrm>
        </p:spPr>
        <p:txBody>
          <a:bodyPr rtlCol="0"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22" name="텍스트 개체 틀 4"/>
          <p:cNvSpPr>
            <a:spLocks noGrp="1"/>
          </p:cNvSpPr>
          <p:nvPr>
            <p:ph type="body" sz="quarter" idx="3" hasCustomPrompt="1"/>
          </p:nvPr>
        </p:nvSpPr>
        <p:spPr>
          <a:xfrm>
            <a:off x="3366790" y="4404596"/>
            <a:ext cx="240030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23" name="그림 개체 틀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 rtl="0">
              <a:buNone/>
            </a:pPr>
            <a:r>
              <a:rPr lang="ko-KR" altLang="en-US" noProof="0"/>
              <a:t>그림을 추가하려면 아이콘을 클릭하세요</a:t>
            </a:r>
            <a:r>
              <a:rPr lang="en-US" altLang="ko-KR" noProof="0"/>
              <a:t>.</a:t>
            </a:r>
          </a:p>
        </p:txBody>
      </p:sp>
      <p:sp>
        <p:nvSpPr>
          <p:cNvPr id="24" name="텍스트 개체 틀 3"/>
          <p:cNvSpPr>
            <a:spLocks noGrp="1"/>
          </p:cNvSpPr>
          <p:nvPr>
            <p:ph type="body" sz="half" idx="19" hasCustomPrompt="1"/>
          </p:nvPr>
        </p:nvSpPr>
        <p:spPr>
          <a:xfrm>
            <a:off x="3365695" y="4980857"/>
            <a:ext cx="2400300" cy="810342"/>
          </a:xfrm>
        </p:spPr>
        <p:txBody>
          <a:bodyPr rtlCol="0"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25" name="텍스트 개체 틀 4"/>
          <p:cNvSpPr>
            <a:spLocks noGrp="1"/>
          </p:cNvSpPr>
          <p:nvPr>
            <p:ph type="body" sz="quarter" idx="13" hasCustomPrompt="1"/>
          </p:nvPr>
        </p:nvSpPr>
        <p:spPr>
          <a:xfrm>
            <a:off x="5889426" y="4404595"/>
            <a:ext cx="2393056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26" name="그림 개체 틀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 rtl="0">
              <a:buNone/>
            </a:pPr>
            <a:r>
              <a:rPr lang="ko-KR" altLang="en-US" noProof="0"/>
              <a:t>그림을 추가하려면 아이콘을 클릭하세요</a:t>
            </a:r>
            <a:r>
              <a:rPr lang="en-US" altLang="ko-KR" noProof="0"/>
              <a:t>.</a:t>
            </a:r>
          </a:p>
        </p:txBody>
      </p:sp>
      <p:sp>
        <p:nvSpPr>
          <p:cNvPr id="27" name="텍스트 개체 틀 3"/>
          <p:cNvSpPr>
            <a:spLocks noGrp="1"/>
          </p:cNvSpPr>
          <p:nvPr>
            <p:ph type="body" sz="half" idx="20" hasCustomPrompt="1"/>
          </p:nvPr>
        </p:nvSpPr>
        <p:spPr>
          <a:xfrm>
            <a:off x="5889332" y="4980855"/>
            <a:ext cx="2396226" cy="810345"/>
          </a:xfrm>
        </p:spPr>
        <p:txBody>
          <a:bodyPr rtlCol="0"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9FCE7A-5093-470C-971E-344CBD5D2043}" type="datetime1">
              <a:rPr lang="ko-KR" altLang="en-US" noProof="0" smtClean="0"/>
              <a:t>2019-09-29</a:t>
            </a:fld>
            <a:endParaRPr lang="ko-KR" altLang="en-US" noProof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ko-KR" noProof="0" smtClean="0"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2014544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35BA9C-605A-4AD7-B952-06EFB9CB98D3}" type="datetime1">
              <a:rPr lang="ko-KR" altLang="en-US" noProof="0" smtClean="0"/>
              <a:t>2019-09-29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ko-KR" noProof="0" smtClean="0"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1590616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 rtlCol="0"/>
          <a:lstStyle/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>
          <a:xfrm>
            <a:off x="856057" y="609600"/>
            <a:ext cx="5811443" cy="5181601"/>
          </a:xfrm>
        </p:spPr>
        <p:txBody>
          <a:bodyPr vert="eaVert" rtlCol="0"/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C185AD-FE77-4B29-A666-4E3A22153DE0}" type="datetime1">
              <a:rPr lang="ko-KR" altLang="en-US" noProof="0" smtClean="0"/>
              <a:t>2019-09-29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ko-KR" noProof="0" smtClean="0"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116047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+mj-ea"/>
                <a:ea typeface="+mj-ea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+mj-ea"/>
                <a:ea typeface="+mj-ea"/>
              </a:defRPr>
            </a:lvl1pPr>
            <a:lvl2pPr>
              <a:defRPr>
                <a:latin typeface="+mj-ea"/>
                <a:ea typeface="+mj-ea"/>
              </a:defRPr>
            </a:lvl2pPr>
            <a:lvl3pPr>
              <a:defRPr>
                <a:latin typeface="+mj-ea"/>
                <a:ea typeface="+mj-ea"/>
              </a:defRPr>
            </a:lvl3pPr>
            <a:lvl4pPr>
              <a:defRPr>
                <a:latin typeface="+mj-ea"/>
                <a:ea typeface="+mj-ea"/>
              </a:defRPr>
            </a:lvl4pPr>
            <a:lvl5pPr>
              <a:defRPr>
                <a:latin typeface="+mj-ea"/>
                <a:ea typeface="+mj-ea"/>
              </a:defRPr>
            </a:lvl5pPr>
          </a:lstStyle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j-ea"/>
                <a:ea typeface="+mj-ea"/>
              </a:defRPr>
            </a:lvl1pPr>
          </a:lstStyle>
          <a:p>
            <a:fld id="{A1C3A849-BF70-4161-9D51-8363295EBB58}" type="datetime1">
              <a:rPr lang="ko-KR" altLang="en-US" noProof="0" smtClean="0"/>
              <a:t>2019-09-29</a:t>
            </a:fld>
            <a:endParaRPr lang="ko-KR" altLang="en-US" noProof="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j-ea"/>
                <a:ea typeface="+mj-ea"/>
              </a:defRPr>
            </a:lvl1pPr>
          </a:lstStyle>
          <a:p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j-ea"/>
                <a:ea typeface="+mj-ea"/>
              </a:defRPr>
            </a:lvl1pPr>
          </a:lstStyle>
          <a:p>
            <a:fld id="{6D22F896-40B5-4ADD-8801-0D06FADFA09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149736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rtlCol="0" anchor="b">
            <a:normAutofit/>
          </a:bodyPr>
          <a:lstStyle>
            <a:lvl1pPr>
              <a:defRPr sz="2700"/>
            </a:lvl1pPr>
          </a:lstStyle>
          <a:p>
            <a:pPr rtl="0"/>
            <a:r>
              <a:rPr lang="ko-KR" altLang="en-US" noProof="0"/>
              <a:t>마스터 제목 스타일 편집</a:t>
            </a:r>
            <a:endParaRPr lang="ko-KR" altLang="en-US" noProof="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856058" y="4424362"/>
            <a:ext cx="7429500" cy="1374776"/>
          </a:xfrm>
        </p:spPr>
        <p:txBody>
          <a:bodyPr rtlCol="0">
            <a:normAutofit/>
          </a:bodyPr>
          <a:lstStyle>
            <a:lvl1pPr marL="0" indent="0">
              <a:buNone/>
              <a:defRPr sz="135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E011FB-105A-4CCF-8DAE-113C293D104D}" type="datetime1">
              <a:rPr lang="ko-KR" altLang="en-US" noProof="0" smtClean="0"/>
              <a:t>2019-09-29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ko-KR" noProof="0" smtClean="0"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152280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 hasCustomPrompt="1"/>
          </p:nvPr>
        </p:nvSpPr>
        <p:spPr>
          <a:xfrm>
            <a:off x="856058" y="2249486"/>
            <a:ext cx="3658792" cy="3541714"/>
          </a:xfrm>
        </p:spPr>
        <p:txBody>
          <a:bodyPr rtlCol="0"/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 hasCustomPrompt="1"/>
          </p:nvPr>
        </p:nvSpPr>
        <p:spPr>
          <a:xfrm>
            <a:off x="4629151" y="2249486"/>
            <a:ext cx="3656408" cy="3541714"/>
          </a:xfrm>
        </p:spPr>
        <p:txBody>
          <a:bodyPr rtlCol="0"/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39A079-8934-49E4-AE81-A6F6189AB4CD}" type="datetime1">
              <a:rPr lang="ko-KR" altLang="en-US" noProof="0" smtClean="0"/>
              <a:t>2019-09-29</a:t>
            </a:fld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ko-KR" noProof="0" smtClean="0"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1214335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 rtlCol="0"/>
          <a:lstStyle/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1027515" y="2249486"/>
            <a:ext cx="3487337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 hasCustomPrompt="1"/>
          </p:nvPr>
        </p:nvSpPr>
        <p:spPr>
          <a:xfrm>
            <a:off x="856058" y="3073398"/>
            <a:ext cx="3658793" cy="2717801"/>
          </a:xfrm>
        </p:spPr>
        <p:txBody>
          <a:bodyPr rtlCol="0"/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 hasCustomPrompt="1"/>
          </p:nvPr>
        </p:nvSpPr>
        <p:spPr>
          <a:xfrm>
            <a:off x="4800606" y="2249485"/>
            <a:ext cx="3484952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 hasCustomPrompt="1"/>
          </p:nvPr>
        </p:nvSpPr>
        <p:spPr>
          <a:xfrm>
            <a:off x="4629150" y="3073398"/>
            <a:ext cx="3656408" cy="2717801"/>
          </a:xfrm>
        </p:spPr>
        <p:txBody>
          <a:bodyPr rtlCol="0"/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D4A71C-577C-4895-A4C7-9D70B678756F}" type="datetime1">
              <a:rPr lang="ko-KR" altLang="en-US" noProof="0" smtClean="0"/>
              <a:t>2019-09-29</a:t>
            </a:fld>
            <a:endParaRPr lang="ko-KR" altLang="en-US" noProof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ko-KR" noProof="0" smtClean="0"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846593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9343E35-0B64-4960-B897-C7B178C20C1F}" type="datetime1">
              <a:rPr lang="ko-KR" altLang="en-US" noProof="0" smtClean="0"/>
              <a:t>2019-09-29</a:t>
            </a:fld>
            <a:endParaRPr lang="ko-KR" altLang="en-US" noProof="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ko-KR" noProof="0" smtClean="0"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1876122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비어 있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6DBF66-3222-4BF2-9F3D-5AAACDEAECD5}" type="datetime1">
              <a:rPr lang="ko-KR" altLang="en-US" noProof="0" smtClean="0"/>
              <a:t>2019-09-29</a:t>
            </a:fld>
            <a:endParaRPr lang="ko-KR" altLang="en-US" noProof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ko-KR" noProof="0" smtClean="0"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199695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rtlCol="0" anchor="b"/>
          <a:lstStyle>
            <a:lvl1pPr>
              <a:defRPr sz="2400"/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3867150" y="592666"/>
            <a:ext cx="4418407" cy="5198534"/>
          </a:xfrm>
        </p:spPr>
        <p:txBody>
          <a:bodyPr rtlCol="0" anchor="ctr"/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860029" y="2249486"/>
            <a:ext cx="2892028" cy="3541714"/>
          </a:xfrm>
        </p:spPr>
        <p:txBody>
          <a:bodyPr rtlCol="0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38E092-C372-4F84-8402-A20E46965DAE}" type="datetime1">
              <a:rPr lang="ko-KR" altLang="en-US" noProof="0" smtClean="0"/>
              <a:t>2019-09-29</a:t>
            </a:fld>
            <a:endParaRPr lang="ko-KR" altLang="en-US" noProof="0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ko-KR" noProof="0" smtClean="0"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20613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4450881" cy="1639886"/>
          </a:xfrm>
        </p:spPr>
        <p:txBody>
          <a:bodyPr rtlCol="0" anchor="b"/>
          <a:lstStyle>
            <a:lvl1pPr>
              <a:defRPr sz="2400"/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그림 개체 틀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5535541" y="609602"/>
            <a:ext cx="2750018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rtl="0"/>
            <a:r>
              <a:rPr lang="ko-KR" altLang="en-US" noProof="0"/>
              <a:t>그림을 추가하려면 아이콘을 클릭하세요</a:t>
            </a:r>
            <a:r>
              <a:rPr lang="en-US" altLang="ko-KR" noProof="0"/>
              <a:t>.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856058" y="2249486"/>
            <a:ext cx="4450883" cy="3541714"/>
          </a:xfrm>
        </p:spPr>
        <p:txBody>
          <a:bodyPr rtlCol="0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E6D88F-E9CD-4695-8B72-9A937E7B4432}" type="datetime1">
              <a:rPr lang="ko-KR" altLang="en-US" noProof="0" smtClean="0"/>
              <a:t>2019-09-29</a:t>
            </a:fld>
            <a:endParaRPr lang="ko-KR" altLang="en-US" noProof="0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ko-KR" noProof="0" smtClean="0"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110986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그룹 7"/>
          <p:cNvGrpSpPr/>
          <p:nvPr/>
        </p:nvGrpSpPr>
        <p:grpSpPr>
          <a:xfrm>
            <a:off x="-10716" y="1"/>
            <a:ext cx="9040416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그룹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직사각형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자유형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자유형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자유형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자유형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자유형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자유형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자유형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자유형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자유형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자유형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선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자유형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자유형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자유형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자유형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직사각형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자유형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자유형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자유형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자유형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자유형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자유형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자유형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자유형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자유형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자유형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그룹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자유형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자유형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자유형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자유형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자유형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자유형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자유형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자유형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자유형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직사각형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ko-KR" altLang="en-US" noProof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ko-KR" altLang="en-US" noProof="0" dirty="0"/>
              <a:t>마스터 텍스트 스타일 편집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fld id="{5F5EABA8-682A-48E4-AC62-ACF6926E8FAD}" type="datetime1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fld id="{6D22F896-40B5-4ADD-8801-0D06FADFA095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18522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latin typeface="+mj-ea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ea"/>
          <a:ea typeface="+mj-ea"/>
          <a:cs typeface="+mn-cs"/>
        </a:defRPr>
      </a:lvl1pPr>
      <a:lvl2pPr marL="514350" indent="-171450" algn="l" defTabSz="685800" rtl="0" eaLnBrk="1" latinLnBrk="1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j-ea"/>
          <a:ea typeface="+mj-ea"/>
          <a:cs typeface="+mn-cs"/>
        </a:defRPr>
      </a:lvl2pPr>
      <a:lvl3pPr marL="857250" indent="-171450" algn="l" defTabSz="685800" rtl="0" eaLnBrk="1" latinLnBrk="1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j-ea"/>
          <a:ea typeface="+mj-ea"/>
          <a:cs typeface="+mn-cs"/>
        </a:defRPr>
      </a:lvl3pPr>
      <a:lvl4pPr marL="1200150" indent="-171450" algn="l" defTabSz="685800" rtl="0" eaLnBrk="1" latinLnBrk="1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j-ea"/>
          <a:ea typeface="+mj-ea"/>
          <a:cs typeface="+mn-cs"/>
        </a:defRPr>
      </a:lvl4pPr>
      <a:lvl5pPr marL="1543050" indent="-171450" algn="l" defTabSz="685800" rtl="0" eaLnBrk="1" latinLnBrk="1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j-ea"/>
          <a:ea typeface="+mj-ea"/>
          <a:cs typeface="+mn-cs"/>
        </a:defRPr>
      </a:lvl5pPr>
      <a:lvl6pPr marL="1885950" indent="-171450" algn="l" defTabSz="685800" rtl="0" eaLnBrk="1" latinLnBrk="1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hyperlink" Target="mailto:someone@example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>
            <a:extLst>
              <a:ext uri="{FF2B5EF4-FFF2-40B4-BE49-F238E27FC236}">
                <a16:creationId xmlns:a16="http://schemas.microsoft.com/office/drawing/2014/main" id="{788D5DFD-FA42-4EB0-B24E-4180C0CC5A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857250"/>
            <a:ext cx="9144002" cy="5143501"/>
            <a:chOff x="0" y="-1"/>
            <a:chExt cx="12192003" cy="6858001"/>
          </a:xfrm>
        </p:grpSpPr>
        <p:sp useBgFill="1">
          <p:nvSpPr>
            <p:cNvPr id="11" name="직사각형 10">
              <a:extLst>
                <a:ext uri="{FF2B5EF4-FFF2-40B4-BE49-F238E27FC236}">
                  <a16:creationId xmlns:a16="http://schemas.microsoft.com/office/drawing/2014/main" id="{CC864817-5955-484B-9D1F-9BC8DB7398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o-KR" altLang="en-US" sz="1350">
                <a:latin typeface="+mj-ea"/>
                <a:ea typeface="+mj-ea"/>
              </a:endParaRPr>
            </a:p>
          </p:txBody>
        </p:sp>
        <p:pic>
          <p:nvPicPr>
            <p:cNvPr id="12" name="그림 2">
              <a:extLst>
                <a:ext uri="{FF2B5EF4-FFF2-40B4-BE49-F238E27FC236}">
                  <a16:creationId xmlns:a16="http://schemas.microsoft.com/office/drawing/2014/main" id="{280C083F-71A6-4E55-AE35-586518FE2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4" cstate="email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:p14="http://schemas.microsoft.com/office/powerpoint/2010/main" xmlns:a16="http://schemas.microsoft.com/office/drawing/2014/main"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그림 4" descr="전구">
            <a:extLst>
              <a:ext uri="{FF2B5EF4-FFF2-40B4-BE49-F238E27FC236}">
                <a16:creationId xmlns:a16="http://schemas.microsoft.com/office/drawing/2014/main" id="{AC06F95D-BA5D-4DEE-93EF-3FE3173D13F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09" y="857257"/>
            <a:ext cx="9141292" cy="5143493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D44056DF-7985-4692-968A-466E9E6AF7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54421" y="2533651"/>
            <a:ext cx="8236547" cy="1797050"/>
            <a:chOff x="605895" y="2235200"/>
            <a:chExt cx="10982062" cy="2396067"/>
          </a:xfrm>
        </p:grpSpPr>
        <p:sp>
          <p:nvSpPr>
            <p:cNvPr id="15" name="대각선 방향의 모서리가 둥근 사각형 7">
              <a:extLst>
                <a:ext uri="{FF2B5EF4-FFF2-40B4-BE49-F238E27FC236}">
                  <a16:creationId xmlns:a16="http://schemas.microsoft.com/office/drawing/2014/main" id="{B414A174-532A-4602-934F-9858D1D868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82333" y="2235200"/>
              <a:ext cx="7027334" cy="2396067"/>
            </a:xfrm>
            <a:prstGeom prst="round2DiagRect">
              <a:avLst>
                <a:gd name="adj1" fmla="val 9246"/>
                <a:gd name="adj2" fmla="val 0"/>
              </a:avLst>
            </a:prstGeom>
            <a:solidFill>
              <a:schemeClr val="bg1">
                <a:alpha val="80000"/>
              </a:schemeClr>
            </a:solidFill>
            <a:ln w="19050" cap="sq">
              <a:solidFill>
                <a:schemeClr val="tx2">
                  <a:alpha val="60000"/>
                </a:schemeClr>
              </a:solidFill>
              <a:miter lim="800000"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o-KR" altLang="en-US" sz="1350">
                <a:latin typeface="+mj-ea"/>
                <a:ea typeface="+mj-ea"/>
              </a:endParaRPr>
            </a:p>
          </p:txBody>
        </p:sp>
        <p:grpSp>
          <p:nvGrpSpPr>
            <p:cNvPr id="16" name="그룹 15">
              <a:extLst>
                <a:ext uri="{FF2B5EF4-FFF2-40B4-BE49-F238E27FC236}">
                  <a16:creationId xmlns:a16="http://schemas.microsoft.com/office/drawing/2014/main" id="{940B0C0C-7F94-4725-8108-62B3B7A5AE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5895" y="2900097"/>
              <a:ext cx="10982062" cy="1211524"/>
              <a:chOff x="605895" y="2900097"/>
              <a:chExt cx="10982062" cy="1211524"/>
            </a:xfrm>
          </p:grpSpPr>
          <p:sp>
            <p:nvSpPr>
              <p:cNvPr id="17" name="자유형 32">
                <a:extLst>
                  <a:ext uri="{FF2B5EF4-FFF2-40B4-BE49-F238E27FC236}">
                    <a16:creationId xmlns:a16="http://schemas.microsoft.com/office/drawing/2014/main" id="{367EAC5B-1891-480A-A3AD-B9F6A88FAC5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9653587" y="3379784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18" name="자유형 33">
                <a:extLst>
                  <a:ext uri="{FF2B5EF4-FFF2-40B4-BE49-F238E27FC236}">
                    <a16:creationId xmlns:a16="http://schemas.microsoft.com/office/drawing/2014/main" id="{E33FF633-15BA-464F-8F5B-26C56665F7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10078244" y="3310728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19" name="자유형 34">
                <a:extLst>
                  <a:ext uri="{FF2B5EF4-FFF2-40B4-BE49-F238E27FC236}">
                    <a16:creationId xmlns:a16="http://schemas.microsoft.com/office/drawing/2014/main" id="{0C949DF6-E66B-4DB8-AB52-30CA781B483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11146631" y="3574253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0" name="자유형 37">
                <a:extLst>
                  <a:ext uri="{FF2B5EF4-FFF2-40B4-BE49-F238E27FC236}">
                    <a16:creationId xmlns:a16="http://schemas.microsoft.com/office/drawing/2014/main" id="{309C2298-5EF9-4B09-8995-014F6D3BFF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10230644" y="3034502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1" name="자유형 35">
                <a:extLst>
                  <a:ext uri="{FF2B5EF4-FFF2-40B4-BE49-F238E27FC236}">
                    <a16:creationId xmlns:a16="http://schemas.microsoft.com/office/drawing/2014/main" id="{319B2AFC-EBFF-477C-A364-6D575BE5AA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034587" y="256275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2" name="자유형 36">
                <a:extLst>
                  <a:ext uri="{FF2B5EF4-FFF2-40B4-BE49-F238E27FC236}">
                    <a16:creationId xmlns:a16="http://schemas.microsoft.com/office/drawing/2014/main" id="{CC6B7D67-F2F8-4B07-B954-EAC9135B2B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747375" y="3232679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3" name="자유형 38">
                <a:extLst>
                  <a:ext uri="{FF2B5EF4-FFF2-40B4-BE49-F238E27FC236}">
                    <a16:creationId xmlns:a16="http://schemas.microsoft.com/office/drawing/2014/main" id="{7FF1659D-33DA-4F62-8567-A54020D2E28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399044" y="3095360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4" name="자유형 39">
                <a:extLst>
                  <a:ext uri="{FF2B5EF4-FFF2-40B4-BE49-F238E27FC236}">
                    <a16:creationId xmlns:a16="http://schemas.microsoft.com/office/drawing/2014/main" id="{9110F572-DC3D-4AB3-B731-B73BD650576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353675" y="2153178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5" name="자유형 40">
                <a:extLst>
                  <a:ext uri="{FF2B5EF4-FFF2-40B4-BE49-F238E27FC236}">
                    <a16:creationId xmlns:a16="http://schemas.microsoft.com/office/drawing/2014/main" id="{A2F7D0E9-68CE-40F9-B0E9-F915103ECF7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9848850" y="330887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6" name="직사각형 41">
                <a:extLst>
                  <a:ext uri="{FF2B5EF4-FFF2-40B4-BE49-F238E27FC236}">
                    <a16:creationId xmlns:a16="http://schemas.microsoft.com/office/drawing/2014/main" id="{AB69A438-1FB7-454A-A3E9-0C329643CD4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9721056" y="3284272"/>
                <a:ext cx="23813" cy="252413"/>
              </a:xfrm>
              <a:prstGeom prst="rect">
                <a:avLst/>
              </a:pr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7" name="자유형 32">
                <a:extLst>
                  <a:ext uri="{FF2B5EF4-FFF2-40B4-BE49-F238E27FC236}">
                    <a16:creationId xmlns:a16="http://schemas.microsoft.com/office/drawing/2014/main" id="{E64598D0-3A2C-4570-9E7C-C52C89549B4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2122751" y="3532184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8" name="자유형 33">
                <a:extLst>
                  <a:ext uri="{FF2B5EF4-FFF2-40B4-BE49-F238E27FC236}">
                    <a16:creationId xmlns:a16="http://schemas.microsoft.com/office/drawing/2014/main" id="{CC17CF42-8908-477B-9F36-DA1306CA01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1958445" y="3463128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9" name="자유형 34">
                <a:extLst>
                  <a:ext uri="{FF2B5EF4-FFF2-40B4-BE49-F238E27FC236}">
                    <a16:creationId xmlns:a16="http://schemas.microsoft.com/office/drawing/2014/main" id="{A2457851-D4A0-404C-BF3F-99AE00B9E96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858308" y="3726653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0" name="자유형 37">
                <a:extLst>
                  <a:ext uri="{FF2B5EF4-FFF2-40B4-BE49-F238E27FC236}">
                    <a16:creationId xmlns:a16="http://schemas.microsoft.com/office/drawing/2014/main" id="{ECC300FA-EE4A-489E-9A47-79BEBF05DCE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1658407" y="3186902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1" name="자유형 35">
                <a:extLst>
                  <a:ext uri="{FF2B5EF4-FFF2-40B4-BE49-F238E27FC236}">
                    <a16:creationId xmlns:a16="http://schemas.microsoft.com/office/drawing/2014/main" id="{0D1F26E2-902B-416B-A1DB-80DAF78D8B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1860814" y="271515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2" name="자유형 36">
                <a:extLst>
                  <a:ext uri="{FF2B5EF4-FFF2-40B4-BE49-F238E27FC236}">
                    <a16:creationId xmlns:a16="http://schemas.microsoft.com/office/drawing/2014/main" id="{491346A0-BF6D-45A5-806A-2150768722C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1289314" y="3385079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3" name="자유형 38">
                <a:extLst>
                  <a:ext uri="{FF2B5EF4-FFF2-40B4-BE49-F238E27FC236}">
                    <a16:creationId xmlns:a16="http://schemas.microsoft.com/office/drawing/2014/main" id="{A8A5AAC9-38FD-4A03-AB91-236F2AAC62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605895" y="3247760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4" name="자유형 39">
                <a:extLst>
                  <a:ext uri="{FF2B5EF4-FFF2-40B4-BE49-F238E27FC236}">
                    <a16:creationId xmlns:a16="http://schemas.microsoft.com/office/drawing/2014/main" id="{7AD4105C-55AA-47FF-AC5D-5BCB0B78CD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1532202" y="2305578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5" name="자유형 40">
                <a:extLst>
                  <a:ext uri="{FF2B5EF4-FFF2-40B4-BE49-F238E27FC236}">
                    <a16:creationId xmlns:a16="http://schemas.microsoft.com/office/drawing/2014/main" id="{1C4B42B1-B112-4057-82C3-E5AF3BC7F6D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2154501" y="346127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6" name="직사각형 41">
                <a:extLst>
                  <a:ext uri="{FF2B5EF4-FFF2-40B4-BE49-F238E27FC236}">
                    <a16:creationId xmlns:a16="http://schemas.microsoft.com/office/drawing/2014/main" id="{C8B37395-3651-4E66-A62E-31529FABC8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2448983" y="3436672"/>
                <a:ext cx="23813" cy="252413"/>
              </a:xfrm>
              <a:prstGeom prst="rect">
                <a:avLst/>
              </a:pr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</p:grp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4D687081-16D7-4BC5-A7DB-E70117439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0250" y="2844833"/>
            <a:ext cx="5143500" cy="784589"/>
          </a:xfrm>
        </p:spPr>
        <p:txBody>
          <a:bodyPr rtlCol="0" anchor="ctr">
            <a:normAutofit/>
          </a:bodyPr>
          <a:lstStyle/>
          <a:p>
            <a:pPr algn="ctr" rtl="0"/>
            <a:r>
              <a:rPr lang="ko-KR" altLang="en-US" dirty="0" err="1">
                <a:latin typeface="+mj-ea"/>
              </a:rPr>
              <a:t>선교란</a:t>
            </a:r>
            <a:r>
              <a:rPr lang="ko-KR" altLang="en-US" dirty="0">
                <a:latin typeface="+mj-ea"/>
              </a:rPr>
              <a:t> 무엇인가</a:t>
            </a:r>
            <a:r>
              <a:rPr lang="en-US" altLang="ko-KR" dirty="0">
                <a:latin typeface="+mj-ea"/>
              </a:rPr>
              <a:t>?</a:t>
            </a:r>
            <a:endParaRPr lang="ko-KR" altLang="en-US" dirty="0">
              <a:latin typeface="+mj-ea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841851F-203A-4F8E-AA75-478526ABA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0251" y="3558779"/>
            <a:ext cx="5143499" cy="714772"/>
          </a:xfrm>
        </p:spPr>
        <p:txBody>
          <a:bodyPr rtlCol="0">
            <a:normAutofit fontScale="77500" lnSpcReduction="20000"/>
          </a:bodyPr>
          <a:lstStyle/>
          <a:p>
            <a:pPr algn="ctr" rtl="0"/>
            <a:r>
              <a:rPr lang="en-US" altLang="ko-KR" sz="2625" dirty="0"/>
              <a:t>5</a:t>
            </a:r>
            <a:r>
              <a:rPr lang="ko-KR" altLang="en-US" sz="2625" dirty="0"/>
              <a:t>장 대화</a:t>
            </a:r>
            <a:endParaRPr lang="en-US" altLang="ko-KR" sz="2625" dirty="0"/>
          </a:p>
          <a:p>
            <a:pPr algn="r" rtl="0"/>
            <a:r>
              <a:rPr lang="ko-KR" altLang="en-US" dirty="0"/>
              <a:t>발제</a:t>
            </a:r>
            <a:r>
              <a:rPr lang="en-US" altLang="ko-KR" dirty="0"/>
              <a:t>: </a:t>
            </a:r>
            <a:r>
              <a:rPr lang="ko-KR" altLang="en-US" dirty="0"/>
              <a:t>박경선</a:t>
            </a:r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6B6D540F-1E2F-416F-819F-D8216BC8F3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ko-KR" altLang="en-US" sz="135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85875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098AFA-91A3-4BB3-9FA0-A88E534AE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99F8B13-FDCD-4E68-956D-D1E0BBC7C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둘째</a:t>
            </a:r>
            <a:r>
              <a:rPr lang="en-US" altLang="ko-KR" dirty="0"/>
              <a:t>, </a:t>
            </a:r>
            <a:r>
              <a:rPr lang="ko-KR" altLang="en-US" dirty="0"/>
              <a:t>진실한 대화에는 겸손이 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우리가 다른 사람에게 귀를 기울일 때</a:t>
            </a:r>
            <a:r>
              <a:rPr lang="en-US" altLang="ko-KR" dirty="0"/>
              <a:t>, </a:t>
            </a:r>
            <a:r>
              <a:rPr lang="ko-KR" altLang="en-US" dirty="0"/>
              <a:t>하나님의 형상으로 지음 받은 한 인간으로서 그 사람에 대한 존중이 자란다는 뜻이다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그들의 어떤 오해는 우리 잘못일 수 있음을 겸손히 인정해야 한다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그 사람을 너무나 사랑하기에 그를 희생시켜 자신감을 얻으려 하지 않는다</a:t>
            </a:r>
            <a:r>
              <a:rPr lang="en-US" altLang="ko-KR" dirty="0"/>
              <a:t>. </a:t>
            </a:r>
            <a:r>
              <a:rPr lang="ko-KR" altLang="en-US" dirty="0"/>
              <a:t>전도에서 겸손은 아주 멋진 은혜다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86303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DD4A66-0D3C-4296-98D3-D2972B33F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EDB8A9E-DEB6-4F8E-8C50-7640517E9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셋째</a:t>
            </a:r>
            <a:r>
              <a:rPr lang="en-US" altLang="ko-KR" dirty="0"/>
              <a:t>, </a:t>
            </a:r>
            <a:r>
              <a:rPr lang="ko-KR" altLang="en-US" dirty="0"/>
              <a:t>진실한 대화에는 일관성</a:t>
            </a:r>
            <a:r>
              <a:rPr lang="en-US" altLang="ko-KR" dirty="0"/>
              <a:t>(integrity)</a:t>
            </a:r>
            <a:r>
              <a:rPr lang="ko-KR" altLang="en-US" dirty="0"/>
              <a:t>이 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우리 둘 다 한 가지에만 즉 진리가 드러나야 한다는 사실에만 전념해야 한다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그러나 그리스도인인 나는 그리스도가 진리임을 안다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그래서 그리스도가 </a:t>
            </a:r>
            <a:r>
              <a:rPr lang="en-US" altLang="ko-KR" dirty="0"/>
              <a:t>‘</a:t>
            </a:r>
            <a:r>
              <a:rPr lang="ko-KR" altLang="en-US" dirty="0" err="1"/>
              <a:t>드러나기＇를</a:t>
            </a:r>
            <a:r>
              <a:rPr lang="ko-KR" altLang="en-US" dirty="0"/>
              <a:t> 간절히 바란다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44429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E6D81C-83DB-4537-AAB4-4A70E9BA2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0A44B-890D-49B4-920E-5068753DE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넷째</a:t>
            </a:r>
            <a:r>
              <a:rPr lang="en-US" altLang="ko-KR" dirty="0"/>
              <a:t>, </a:t>
            </a:r>
            <a:r>
              <a:rPr lang="ko-KR" altLang="en-US" dirty="0"/>
              <a:t>진실한 대화에는 민감성이 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전도는 정형화된 모습으로 전락할 때 오명을 얻는다</a:t>
            </a:r>
            <a:r>
              <a:rPr lang="en-US" altLang="ko-KR" dirty="0"/>
              <a:t>. </a:t>
            </a:r>
            <a:r>
              <a:rPr lang="ko-KR" altLang="en-US" dirty="0"/>
              <a:t>고정된 공식으로 전도를 하는 것은 불가능하다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“</a:t>
            </a:r>
            <a:r>
              <a:rPr lang="ko-KR" altLang="en-US" dirty="0"/>
              <a:t>이해하기 위해 민감하게 귀 기울이는 것을 목적으로 하는 대화는＂ 실제로 </a:t>
            </a:r>
            <a:r>
              <a:rPr lang="en-US" altLang="ko-KR" dirty="0"/>
              <a:t>“</a:t>
            </a:r>
            <a:r>
              <a:rPr lang="ko-KR" altLang="en-US" dirty="0"/>
              <a:t>전도에 </a:t>
            </a:r>
            <a:r>
              <a:rPr lang="ko-KR" altLang="en-US" dirty="0" err="1"/>
              <a:t>필수적인＂것임을</a:t>
            </a:r>
            <a:r>
              <a:rPr lang="ko-KR" altLang="en-US" dirty="0"/>
              <a:t> 확고하게 말한다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9811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348F51-1E67-4EBF-BC97-4429AA3DF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EDF2216-1341-4153-9357-857074011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“</a:t>
            </a:r>
            <a:r>
              <a:rPr lang="ko-KR" altLang="en-US" dirty="0"/>
              <a:t>대화는 진정한 기독교의 사랑의 표시다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대화는 우리 마음에서 다른 사람들에 대해 품은 편견과 왜곡을 없애겠다는</a:t>
            </a:r>
            <a:r>
              <a:rPr lang="en-US" altLang="ko-KR" dirty="0"/>
              <a:t>, </a:t>
            </a:r>
            <a:r>
              <a:rPr lang="ko-KR" altLang="en-US" dirty="0"/>
              <a:t>사람들로 하여금 복음을 듣지 못하고 그리스도를 보지 못하게 만드는 것이 무엇인지 알고자 그들의 귀를 통해 듣고 그들의 눈을 통해 보려고 애쓰겠다는</a:t>
            </a:r>
            <a:r>
              <a:rPr lang="en-US" altLang="ko-KR" dirty="0"/>
              <a:t>, </a:t>
            </a:r>
            <a:r>
              <a:rPr lang="ko-KR" altLang="en-US" dirty="0"/>
              <a:t>또 그들의 온갖 회의와 두려움과 </a:t>
            </a:r>
            <a:r>
              <a:rPr lang="en-US" altLang="ko-KR" dirty="0"/>
              <a:t>‘</a:t>
            </a:r>
            <a:r>
              <a:rPr lang="ko-KR" altLang="en-US" dirty="0" err="1"/>
              <a:t>거리낌＇에</a:t>
            </a:r>
            <a:r>
              <a:rPr lang="ko-KR" altLang="en-US" dirty="0"/>
              <a:t> 공감하겠다는 확고한 다짐을 보여주기 때문이다</a:t>
            </a:r>
            <a:r>
              <a:rPr lang="en-US" altLang="ko-KR" dirty="0"/>
              <a:t>.”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14721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>
            <a:extLst>
              <a:ext uri="{FF2B5EF4-FFF2-40B4-BE49-F238E27FC236}">
                <a16:creationId xmlns:a16="http://schemas.microsoft.com/office/drawing/2014/main" id="{788D5DFD-FA42-4EB0-B24E-4180C0CC5A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857250"/>
            <a:ext cx="9144002" cy="5143501"/>
            <a:chOff x="0" y="-1"/>
            <a:chExt cx="12192003" cy="6858001"/>
          </a:xfrm>
        </p:grpSpPr>
        <p:sp useBgFill="1">
          <p:nvSpPr>
            <p:cNvPr id="11" name="직사각형 10">
              <a:extLst>
                <a:ext uri="{FF2B5EF4-FFF2-40B4-BE49-F238E27FC236}">
                  <a16:creationId xmlns:a16="http://schemas.microsoft.com/office/drawing/2014/main" id="{CC864817-5955-484B-9D1F-9BC8DB7398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o-KR" altLang="en-US" sz="1350">
                <a:latin typeface="+mj-ea"/>
                <a:ea typeface="+mj-ea"/>
              </a:endParaRPr>
            </a:p>
          </p:txBody>
        </p:sp>
        <p:pic>
          <p:nvPicPr>
            <p:cNvPr id="12" name="그림 2">
              <a:extLst>
                <a:ext uri="{FF2B5EF4-FFF2-40B4-BE49-F238E27FC236}">
                  <a16:creationId xmlns:a16="http://schemas.microsoft.com/office/drawing/2014/main" id="{280C083F-71A6-4E55-AE35-586518FE2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4" cstate="email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:p14="http://schemas.microsoft.com/office/powerpoint/2010/main" xmlns:a16="http://schemas.microsoft.com/office/drawing/2014/main"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그림 4" descr="전구">
            <a:extLst>
              <a:ext uri="{FF2B5EF4-FFF2-40B4-BE49-F238E27FC236}">
                <a16:creationId xmlns:a16="http://schemas.microsoft.com/office/drawing/2014/main" id="{AC06F95D-BA5D-4DEE-93EF-3FE3173D13F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09" y="857257"/>
            <a:ext cx="9141292" cy="5143493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D44056DF-7985-4692-968A-466E9E6AF7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54421" y="2533651"/>
            <a:ext cx="8236547" cy="1797050"/>
            <a:chOff x="605895" y="2235200"/>
            <a:chExt cx="10982062" cy="2396067"/>
          </a:xfrm>
        </p:grpSpPr>
        <p:sp>
          <p:nvSpPr>
            <p:cNvPr id="15" name="대각선 방향의 모서리가 둥근 사각형 7">
              <a:extLst>
                <a:ext uri="{FF2B5EF4-FFF2-40B4-BE49-F238E27FC236}">
                  <a16:creationId xmlns:a16="http://schemas.microsoft.com/office/drawing/2014/main" id="{B414A174-532A-4602-934F-9858D1D868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82333" y="2235200"/>
              <a:ext cx="7027334" cy="2396067"/>
            </a:xfrm>
            <a:prstGeom prst="round2DiagRect">
              <a:avLst>
                <a:gd name="adj1" fmla="val 9246"/>
                <a:gd name="adj2" fmla="val 0"/>
              </a:avLst>
            </a:prstGeom>
            <a:solidFill>
              <a:schemeClr val="bg1">
                <a:alpha val="80000"/>
              </a:schemeClr>
            </a:solidFill>
            <a:ln w="19050" cap="sq">
              <a:solidFill>
                <a:schemeClr val="tx2">
                  <a:alpha val="60000"/>
                </a:schemeClr>
              </a:solidFill>
              <a:miter lim="800000"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o-KR" altLang="en-US" sz="1350">
                <a:latin typeface="+mj-ea"/>
                <a:ea typeface="+mj-ea"/>
              </a:endParaRPr>
            </a:p>
          </p:txBody>
        </p:sp>
        <p:grpSp>
          <p:nvGrpSpPr>
            <p:cNvPr id="16" name="그룹 15">
              <a:extLst>
                <a:ext uri="{FF2B5EF4-FFF2-40B4-BE49-F238E27FC236}">
                  <a16:creationId xmlns:a16="http://schemas.microsoft.com/office/drawing/2014/main" id="{940B0C0C-7F94-4725-8108-62B3B7A5AE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5895" y="2900097"/>
              <a:ext cx="10982062" cy="1211524"/>
              <a:chOff x="605895" y="2900097"/>
              <a:chExt cx="10982062" cy="1211524"/>
            </a:xfrm>
          </p:grpSpPr>
          <p:sp>
            <p:nvSpPr>
              <p:cNvPr id="17" name="자유형 32">
                <a:extLst>
                  <a:ext uri="{FF2B5EF4-FFF2-40B4-BE49-F238E27FC236}">
                    <a16:creationId xmlns:a16="http://schemas.microsoft.com/office/drawing/2014/main" id="{367EAC5B-1891-480A-A3AD-B9F6A88FAC5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9653587" y="3379784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18" name="자유형 33">
                <a:extLst>
                  <a:ext uri="{FF2B5EF4-FFF2-40B4-BE49-F238E27FC236}">
                    <a16:creationId xmlns:a16="http://schemas.microsoft.com/office/drawing/2014/main" id="{E33FF633-15BA-464F-8F5B-26C56665F7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10078244" y="3310728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19" name="자유형 34">
                <a:extLst>
                  <a:ext uri="{FF2B5EF4-FFF2-40B4-BE49-F238E27FC236}">
                    <a16:creationId xmlns:a16="http://schemas.microsoft.com/office/drawing/2014/main" id="{0C949DF6-E66B-4DB8-AB52-30CA781B483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11146631" y="3574253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0" name="자유형 37">
                <a:extLst>
                  <a:ext uri="{FF2B5EF4-FFF2-40B4-BE49-F238E27FC236}">
                    <a16:creationId xmlns:a16="http://schemas.microsoft.com/office/drawing/2014/main" id="{309C2298-5EF9-4B09-8995-014F6D3BFF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10230644" y="3034502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1" name="자유형 35">
                <a:extLst>
                  <a:ext uri="{FF2B5EF4-FFF2-40B4-BE49-F238E27FC236}">
                    <a16:creationId xmlns:a16="http://schemas.microsoft.com/office/drawing/2014/main" id="{319B2AFC-EBFF-477C-A364-6D575BE5AA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034587" y="256275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2" name="자유형 36">
                <a:extLst>
                  <a:ext uri="{FF2B5EF4-FFF2-40B4-BE49-F238E27FC236}">
                    <a16:creationId xmlns:a16="http://schemas.microsoft.com/office/drawing/2014/main" id="{CC6B7D67-F2F8-4B07-B954-EAC9135B2B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747375" y="3232679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3" name="자유형 38">
                <a:extLst>
                  <a:ext uri="{FF2B5EF4-FFF2-40B4-BE49-F238E27FC236}">
                    <a16:creationId xmlns:a16="http://schemas.microsoft.com/office/drawing/2014/main" id="{7FF1659D-33DA-4F62-8567-A54020D2E28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399044" y="3095360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4" name="자유형 39">
                <a:extLst>
                  <a:ext uri="{FF2B5EF4-FFF2-40B4-BE49-F238E27FC236}">
                    <a16:creationId xmlns:a16="http://schemas.microsoft.com/office/drawing/2014/main" id="{9110F572-DC3D-4AB3-B731-B73BD650576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353675" y="2153178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5" name="자유형 40">
                <a:extLst>
                  <a:ext uri="{FF2B5EF4-FFF2-40B4-BE49-F238E27FC236}">
                    <a16:creationId xmlns:a16="http://schemas.microsoft.com/office/drawing/2014/main" id="{A2F7D0E9-68CE-40F9-B0E9-F915103ECF7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9848850" y="330887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6" name="직사각형 41">
                <a:extLst>
                  <a:ext uri="{FF2B5EF4-FFF2-40B4-BE49-F238E27FC236}">
                    <a16:creationId xmlns:a16="http://schemas.microsoft.com/office/drawing/2014/main" id="{AB69A438-1FB7-454A-A3E9-0C329643CD4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9721056" y="3284272"/>
                <a:ext cx="23813" cy="252413"/>
              </a:xfrm>
              <a:prstGeom prst="rect">
                <a:avLst/>
              </a:pr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7" name="자유형 32">
                <a:extLst>
                  <a:ext uri="{FF2B5EF4-FFF2-40B4-BE49-F238E27FC236}">
                    <a16:creationId xmlns:a16="http://schemas.microsoft.com/office/drawing/2014/main" id="{E64598D0-3A2C-4570-9E7C-C52C89549B4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2122751" y="3532184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8" name="자유형 33">
                <a:extLst>
                  <a:ext uri="{FF2B5EF4-FFF2-40B4-BE49-F238E27FC236}">
                    <a16:creationId xmlns:a16="http://schemas.microsoft.com/office/drawing/2014/main" id="{CC17CF42-8908-477B-9F36-DA1306CA01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1958445" y="3463128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9" name="자유형 34">
                <a:extLst>
                  <a:ext uri="{FF2B5EF4-FFF2-40B4-BE49-F238E27FC236}">
                    <a16:creationId xmlns:a16="http://schemas.microsoft.com/office/drawing/2014/main" id="{A2457851-D4A0-404C-BF3F-99AE00B9E96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858308" y="3726653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0" name="자유형 37">
                <a:extLst>
                  <a:ext uri="{FF2B5EF4-FFF2-40B4-BE49-F238E27FC236}">
                    <a16:creationId xmlns:a16="http://schemas.microsoft.com/office/drawing/2014/main" id="{ECC300FA-EE4A-489E-9A47-79BEBF05DCE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1658407" y="3186902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1" name="자유형 35">
                <a:extLst>
                  <a:ext uri="{FF2B5EF4-FFF2-40B4-BE49-F238E27FC236}">
                    <a16:creationId xmlns:a16="http://schemas.microsoft.com/office/drawing/2014/main" id="{0D1F26E2-902B-416B-A1DB-80DAF78D8B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1860814" y="271515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2" name="자유형 36">
                <a:extLst>
                  <a:ext uri="{FF2B5EF4-FFF2-40B4-BE49-F238E27FC236}">
                    <a16:creationId xmlns:a16="http://schemas.microsoft.com/office/drawing/2014/main" id="{491346A0-BF6D-45A5-806A-2150768722C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1289314" y="3385079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3" name="자유형 38">
                <a:extLst>
                  <a:ext uri="{FF2B5EF4-FFF2-40B4-BE49-F238E27FC236}">
                    <a16:creationId xmlns:a16="http://schemas.microsoft.com/office/drawing/2014/main" id="{A8A5AAC9-38FD-4A03-AB91-236F2AAC62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605895" y="3247760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4" name="자유형 39">
                <a:extLst>
                  <a:ext uri="{FF2B5EF4-FFF2-40B4-BE49-F238E27FC236}">
                    <a16:creationId xmlns:a16="http://schemas.microsoft.com/office/drawing/2014/main" id="{7AD4105C-55AA-47FF-AC5D-5BCB0B78CD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1532202" y="2305578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5" name="자유형 40">
                <a:extLst>
                  <a:ext uri="{FF2B5EF4-FFF2-40B4-BE49-F238E27FC236}">
                    <a16:creationId xmlns:a16="http://schemas.microsoft.com/office/drawing/2014/main" id="{1C4B42B1-B112-4057-82C3-E5AF3BC7F6D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2154501" y="346127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6" name="직사각형 41">
                <a:extLst>
                  <a:ext uri="{FF2B5EF4-FFF2-40B4-BE49-F238E27FC236}">
                    <a16:creationId xmlns:a16="http://schemas.microsoft.com/office/drawing/2014/main" id="{C8B37395-3651-4E66-A62E-31529FABC8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2448983" y="3436672"/>
                <a:ext cx="23813" cy="252413"/>
              </a:xfrm>
              <a:prstGeom prst="rect">
                <a:avLst/>
              </a:pr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</p:grp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4D687081-16D7-4BC5-A7DB-E70117439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0250" y="2844833"/>
            <a:ext cx="5143500" cy="784589"/>
          </a:xfrm>
        </p:spPr>
        <p:txBody>
          <a:bodyPr rtlCol="0" anchor="ctr">
            <a:normAutofit/>
          </a:bodyPr>
          <a:lstStyle/>
          <a:p>
            <a:pPr algn="ctr" rtl="0"/>
            <a:r>
              <a:rPr lang="ko-KR" altLang="en-US" dirty="0" err="1">
                <a:latin typeface="+mj-ea"/>
              </a:rPr>
              <a:t>선교란</a:t>
            </a:r>
            <a:r>
              <a:rPr lang="ko-KR" altLang="en-US" dirty="0">
                <a:latin typeface="+mj-ea"/>
              </a:rPr>
              <a:t> 무엇인가</a:t>
            </a:r>
            <a:r>
              <a:rPr lang="en-US" altLang="ko-KR" dirty="0">
                <a:latin typeface="+mj-ea"/>
              </a:rPr>
              <a:t>?</a:t>
            </a:r>
            <a:endParaRPr lang="ko-KR" altLang="en-US" dirty="0">
              <a:latin typeface="+mj-ea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841851F-203A-4F8E-AA75-478526ABA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0251" y="3558779"/>
            <a:ext cx="5143499" cy="714772"/>
          </a:xfrm>
        </p:spPr>
        <p:txBody>
          <a:bodyPr rtlCol="0">
            <a:normAutofit fontScale="77500" lnSpcReduction="20000"/>
          </a:bodyPr>
          <a:lstStyle/>
          <a:p>
            <a:pPr algn="ctr" rtl="0"/>
            <a:r>
              <a:rPr lang="en-US" altLang="ko-KR" sz="2625" dirty="0"/>
              <a:t>6</a:t>
            </a:r>
            <a:r>
              <a:rPr lang="ko-KR" altLang="en-US" sz="2625" dirty="0"/>
              <a:t>장 대화에 관한 고찰</a:t>
            </a:r>
            <a:endParaRPr lang="en-US" altLang="ko-KR" sz="2625" dirty="0"/>
          </a:p>
          <a:p>
            <a:pPr algn="r" rtl="0"/>
            <a:r>
              <a:rPr lang="ko-KR" altLang="en-US" dirty="0"/>
              <a:t>발제</a:t>
            </a:r>
            <a:r>
              <a:rPr lang="en-US" altLang="ko-KR" dirty="0"/>
              <a:t>: </a:t>
            </a:r>
            <a:r>
              <a:rPr lang="ko-KR" altLang="en-US" dirty="0"/>
              <a:t>박경선</a:t>
            </a:r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6B6D540F-1E2F-416F-819F-D8216BC8F3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ko-KR" altLang="en-US" sz="135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846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CF4C8A-1928-483A-93B5-2F37CC3B2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종교 다원주의라는 이념이나 신학은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FE3BCBF-69EF-4B75-94C9-6D86AC5E8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모든 종교가 </a:t>
            </a:r>
            <a:r>
              <a:rPr lang="en-US" altLang="ko-KR" dirty="0"/>
              <a:t>‘</a:t>
            </a:r>
            <a:r>
              <a:rPr lang="ko-KR" altLang="en-US" dirty="0"/>
              <a:t>구원에 이르는 길＇로 그 나름의 독자적인 타당성을 가지고 있지만</a:t>
            </a:r>
            <a:r>
              <a:rPr lang="en-US" altLang="ko-KR" dirty="0"/>
              <a:t>, </a:t>
            </a:r>
            <a:r>
              <a:rPr lang="ko-KR" altLang="en-US" dirty="0"/>
              <a:t>어떤 종교도 궁극적인 진리에 대한 완벽한 이해를 가지고 있지 않으며 </a:t>
            </a:r>
            <a:r>
              <a:rPr lang="en-US" altLang="ko-KR" dirty="0"/>
              <a:t>‘</a:t>
            </a:r>
            <a:r>
              <a:rPr lang="ko-KR" altLang="en-US" dirty="0" err="1"/>
              <a:t>하나님＇께</a:t>
            </a:r>
            <a:r>
              <a:rPr lang="ko-KR" altLang="en-US" dirty="0"/>
              <a:t> 이르는 단일하고 배타적으로 유일무이한 길을 제공하지는 못한다고 주장한다</a:t>
            </a:r>
            <a:r>
              <a:rPr lang="en-US" altLang="ko-KR" dirty="0"/>
              <a:t>.</a:t>
            </a:r>
          </a:p>
          <a:p>
            <a:r>
              <a:rPr lang="ko-KR" altLang="en-US" dirty="0" err="1"/>
              <a:t>스토트는</a:t>
            </a:r>
            <a:r>
              <a:rPr lang="ko-KR" altLang="en-US" dirty="0"/>
              <a:t> 그러한 상대주의적 대화에 대해서는</a:t>
            </a:r>
            <a:r>
              <a:rPr lang="en-US" altLang="ko-KR" dirty="0"/>
              <a:t>, </a:t>
            </a:r>
            <a:r>
              <a:rPr lang="ko-KR" altLang="en-US" dirty="0"/>
              <a:t>그리스도의 유일성에 대한 성경적 믿음으로는 용납할 수 없는 전제들에 의지하는 것이라고 비난하였다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“</a:t>
            </a:r>
            <a:r>
              <a:rPr lang="ko-KR" altLang="en-US" dirty="0"/>
              <a:t>오늘날 기독교에 가장 심각한 도전은 분명</a:t>
            </a:r>
            <a:r>
              <a:rPr lang="en-US" altLang="ko-KR" dirty="0"/>
              <a:t>, </a:t>
            </a:r>
            <a:r>
              <a:rPr lang="ko-KR" altLang="en-US" dirty="0"/>
              <a:t>예수 그리스도의 유일성과 </a:t>
            </a:r>
            <a:r>
              <a:rPr lang="ko-KR" altLang="en-US" dirty="0" err="1"/>
              <a:t>긍극성을</a:t>
            </a:r>
            <a:r>
              <a:rPr lang="ko-KR" altLang="en-US" dirty="0"/>
              <a:t> 부인하는 종교다원주의다</a:t>
            </a:r>
            <a:r>
              <a:rPr lang="en-US" altLang="ko-KR" dirty="0"/>
              <a:t>.”(</a:t>
            </a:r>
            <a:r>
              <a:rPr lang="ko-KR" altLang="en-US" dirty="0"/>
              <a:t>존 </a:t>
            </a:r>
            <a:r>
              <a:rPr lang="ko-KR" altLang="en-US" dirty="0" err="1"/>
              <a:t>스토트</a:t>
            </a:r>
            <a:r>
              <a:rPr lang="en-US" altLang="ko-KR" dirty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17211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B3979F-7AB9-469C-8058-7F95DA076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타종교에 대한 기독교의 접근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6F44DA3-9881-4F5A-8E09-4B2819290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배타주의</a:t>
            </a:r>
            <a:endParaRPr lang="en-US" altLang="ko-KR" dirty="0"/>
          </a:p>
          <a:p>
            <a:pPr lvl="1"/>
            <a:r>
              <a:rPr lang="ko-KR" altLang="en-US" dirty="0"/>
              <a:t>기독교의 중심 주장들이 진리이며</a:t>
            </a:r>
            <a:r>
              <a:rPr lang="en-US" altLang="ko-KR" dirty="0"/>
              <a:t>, </a:t>
            </a:r>
            <a:r>
              <a:rPr lang="ko-KR" altLang="en-US" dirty="0"/>
              <a:t>기독교의 주장이 타종교의 주장과 충돌할 때</a:t>
            </a:r>
            <a:r>
              <a:rPr lang="en-US" altLang="ko-KR" dirty="0"/>
              <a:t>, </a:t>
            </a:r>
            <a:r>
              <a:rPr lang="ko-KR" altLang="en-US" dirty="0"/>
              <a:t>그것을 거짓으로 여겨 거부해야 한다</a:t>
            </a:r>
            <a:r>
              <a:rPr lang="en-US" altLang="ko-KR" dirty="0"/>
              <a:t>.</a:t>
            </a:r>
          </a:p>
          <a:p>
            <a:pPr lvl="1"/>
            <a:r>
              <a:rPr lang="ko-KR" altLang="en-US" dirty="0"/>
              <a:t>예수 그리스도는 하나님의 유일한 성육신이요</a:t>
            </a:r>
            <a:r>
              <a:rPr lang="en-US" altLang="ko-KR" dirty="0"/>
              <a:t>, </a:t>
            </a:r>
            <a:r>
              <a:rPr lang="ko-KR" altLang="en-US" dirty="0"/>
              <a:t>유일한 주와 구세주이다</a:t>
            </a:r>
            <a:r>
              <a:rPr lang="en-US" altLang="ko-KR" dirty="0"/>
              <a:t>.</a:t>
            </a:r>
          </a:p>
          <a:p>
            <a:pPr lvl="1"/>
            <a:r>
              <a:rPr lang="ko-KR" altLang="en-US" dirty="0"/>
              <a:t>구원은 다른 종교 전통 체계에서는 찾을 수 없다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07812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87FD1A-3C0C-46D9-81A2-EF50879C1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875F860-F5B0-4A7C-85F4-55A0CC917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포용주의</a:t>
            </a:r>
            <a:endParaRPr lang="en-US" altLang="ko-KR" dirty="0"/>
          </a:p>
          <a:p>
            <a:pPr lvl="1"/>
            <a:r>
              <a:rPr lang="ko-KR" altLang="en-US" dirty="0"/>
              <a:t>배타주의 보다 타종교들에 대해 훨씬 긍정적인 시각을 수용한다</a:t>
            </a:r>
            <a:r>
              <a:rPr lang="en-US" altLang="ko-KR" dirty="0"/>
              <a:t>.</a:t>
            </a:r>
          </a:p>
          <a:p>
            <a:pPr lvl="1"/>
            <a:r>
              <a:rPr lang="ko-KR" altLang="en-US" dirty="0"/>
              <a:t>예수는 인류를 위한 하나님의 구원 섭리에서 가장 중심이 되신다고 확신하지만</a:t>
            </a:r>
            <a:r>
              <a:rPr lang="en-US" altLang="ko-KR" dirty="0"/>
              <a:t>, </a:t>
            </a:r>
            <a:r>
              <a:rPr lang="ko-KR" altLang="en-US" dirty="0"/>
              <a:t>하나님의 구원을 비기독교 종교들을 통해서도 얻을 수 있음을 허용하고자 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91164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44F489-58F4-4CB1-B2FE-31A02ECCC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0B62DFA-E72B-496E-AD96-5BF0F317D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다원주의</a:t>
            </a:r>
            <a:endParaRPr lang="en-US" altLang="ko-KR" dirty="0"/>
          </a:p>
          <a:p>
            <a:pPr lvl="1"/>
            <a:r>
              <a:rPr lang="ko-KR" altLang="en-US" dirty="0"/>
              <a:t>하나님이 유일하고 확정적인 의미에서 예수 그리스도 안에서 자신을 계시하셨다는 전제를 거부함으로써 배타주의는 물론 </a:t>
            </a:r>
            <a:r>
              <a:rPr lang="ko-KR" altLang="en-US" dirty="0" err="1"/>
              <a:t>포용주의와도</a:t>
            </a:r>
            <a:r>
              <a:rPr lang="ko-KR" altLang="en-US" dirty="0"/>
              <a:t> 결별한다</a:t>
            </a:r>
            <a:r>
              <a:rPr lang="en-US" altLang="ko-KR" dirty="0"/>
              <a:t>.</a:t>
            </a:r>
          </a:p>
          <a:p>
            <a:pPr lvl="1"/>
            <a:r>
              <a:rPr lang="ko-KR" altLang="en-US" dirty="0"/>
              <a:t>그 반대로 하나님은 모든 종교 전통 안에서 자신을 적극적으로 계시하신다고 말한다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7533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6252FF9-DECD-421F-BE0C-1AF768707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2A539B7-ED67-4E9A-B545-E591E9CE0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대화에 관한 </a:t>
            </a:r>
            <a:r>
              <a:rPr lang="ko-KR" altLang="en-US" dirty="0" err="1"/>
              <a:t>스토트의</a:t>
            </a:r>
            <a:r>
              <a:rPr lang="ko-KR" altLang="en-US" dirty="0"/>
              <a:t> 입장은 포용주의의 경우</a:t>
            </a:r>
            <a:r>
              <a:rPr lang="en-US" altLang="ko-KR" dirty="0"/>
              <a:t>, </a:t>
            </a:r>
            <a:r>
              <a:rPr lang="ko-KR" altLang="en-US" dirty="0"/>
              <a:t>그가 받아들이는 요소도 있고</a:t>
            </a:r>
            <a:r>
              <a:rPr lang="en-US" altLang="ko-KR" dirty="0"/>
              <a:t> </a:t>
            </a:r>
            <a:r>
              <a:rPr lang="ko-KR" altLang="en-US" dirty="0"/>
              <a:t>거부하는 요소도 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“</a:t>
            </a:r>
            <a:r>
              <a:rPr lang="ko-KR" altLang="en-US" dirty="0"/>
              <a:t>그리스도께서 비기독교 세계에 존재하시는가</a:t>
            </a:r>
            <a:r>
              <a:rPr lang="en-US" altLang="ko-KR" dirty="0"/>
              <a:t>?”</a:t>
            </a:r>
          </a:p>
          <a:p>
            <a:pPr lvl="1"/>
            <a:r>
              <a:rPr lang="ko-KR" altLang="en-US" dirty="0"/>
              <a:t>이에 대한 답은 일반계시의 측면에서는 </a:t>
            </a:r>
            <a:r>
              <a:rPr lang="en-US" altLang="ko-KR" dirty="0"/>
              <a:t>‘</a:t>
            </a:r>
            <a:r>
              <a:rPr lang="ko-KR" altLang="en-US" dirty="0" err="1"/>
              <a:t>그렇다＇이고</a:t>
            </a:r>
            <a:r>
              <a:rPr lang="en-US" altLang="ko-KR" dirty="0"/>
              <a:t>, </a:t>
            </a:r>
            <a:r>
              <a:rPr lang="ko-KR" altLang="en-US" dirty="0"/>
              <a:t>구원의 측면에서는 </a:t>
            </a:r>
            <a:r>
              <a:rPr lang="en-US" altLang="ko-KR" dirty="0"/>
              <a:t>‘</a:t>
            </a:r>
            <a:r>
              <a:rPr lang="ko-KR" altLang="en-US" dirty="0" err="1"/>
              <a:t>아니다＇가</a:t>
            </a:r>
            <a:r>
              <a:rPr lang="ko-KR" altLang="en-US" dirty="0"/>
              <a:t> 될 것이다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9819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3F995C9-DF5C-4057-A2EF-A0745B565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존 </a:t>
            </a:r>
            <a:r>
              <a:rPr lang="ko-KR" altLang="en-US" dirty="0" err="1"/>
              <a:t>스토트가</a:t>
            </a:r>
            <a:r>
              <a:rPr lang="ko-KR" altLang="en-US" dirty="0"/>
              <a:t> 지금까지 펼친 주장은</a:t>
            </a:r>
            <a:r>
              <a:rPr lang="en-US" altLang="ko-KR" dirty="0"/>
              <a:t>…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CE55FA3-477D-4BFF-8E72-1322C7EA1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/>
              <a:t>선교란</a:t>
            </a:r>
            <a:r>
              <a:rPr lang="ko-KR" altLang="en-US" dirty="0"/>
              <a:t> 하나님이 자기 백성을 세상 속으로 보내셔서 하게 하시는 자기 희생적인 섬김을 뜻하며 거기에는 전도와 사회 정치적 행동이 포함된다는 것</a:t>
            </a:r>
            <a:r>
              <a:rPr lang="en-US" altLang="ko-KR" dirty="0"/>
              <a:t>, </a:t>
            </a:r>
            <a:r>
              <a:rPr lang="ko-KR" altLang="en-US" dirty="0"/>
              <a:t>이러한 폭넓은 선교의 개념 내에서 전도에 긴급성이 더해지며 전도에 우선성을 두어야 한다는 것</a:t>
            </a:r>
            <a:r>
              <a:rPr lang="en-US" altLang="ko-KR" dirty="0"/>
              <a:t>, </a:t>
            </a:r>
            <a:r>
              <a:rPr lang="ko-KR" altLang="en-US" dirty="0"/>
              <a:t>그리고 전도는 </a:t>
            </a:r>
            <a:r>
              <a:rPr lang="ko-KR" altLang="en-US" dirty="0" err="1"/>
              <a:t>예수님에</a:t>
            </a:r>
            <a:r>
              <a:rPr lang="ko-KR" altLang="en-US" dirty="0"/>
              <a:t> 관한 좋은 소식을 알리거나 선포하는 일을 뜻한다는 것이었다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이제 우리는 세 번째 단어인 대화</a:t>
            </a:r>
            <a:r>
              <a:rPr lang="en-US" altLang="ko-KR" dirty="0"/>
              <a:t>, </a:t>
            </a:r>
            <a:r>
              <a:rPr lang="ko-KR" altLang="en-US" dirty="0"/>
              <a:t>그리고 이런 질문에 이른다</a:t>
            </a:r>
            <a:r>
              <a:rPr lang="en-US" altLang="ko-KR" dirty="0"/>
              <a:t>. </a:t>
            </a:r>
            <a:r>
              <a:rPr lang="ko-KR" altLang="en-US" dirty="0"/>
              <a:t>복음을 선포할 때 대화의 여지는 있는가</a:t>
            </a:r>
            <a:r>
              <a:rPr lang="en-US" altLang="ko-KR" dirty="0"/>
              <a:t>?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03273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8548BD8-0C4D-46B5-A2BC-E72C78DB9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구원이 가능한 포용주의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7235410-67A6-4893-A5D3-E4EA1D027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다른 종교들이 그리스도에 대해 전혀 들어보지 못한 이들을 위한 구원의 수단이 될 수 있다는</a:t>
            </a:r>
            <a:r>
              <a:rPr lang="en-US" altLang="ko-KR" dirty="0"/>
              <a:t>(</a:t>
            </a:r>
            <a:r>
              <a:rPr lang="ko-KR" altLang="en-US" dirty="0"/>
              <a:t>하나님의 섭리적인 허용에 의해</a:t>
            </a:r>
            <a:r>
              <a:rPr lang="en-US" altLang="ko-KR" dirty="0"/>
              <a:t>) </a:t>
            </a:r>
            <a:r>
              <a:rPr lang="ko-KR" altLang="en-US" dirty="0"/>
              <a:t>시각이다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 err="1"/>
              <a:t>고넬료의</a:t>
            </a:r>
            <a:r>
              <a:rPr lang="ko-KR" altLang="en-US" dirty="0"/>
              <a:t> 구원</a:t>
            </a:r>
            <a:r>
              <a:rPr lang="en-US" altLang="ko-KR" dirty="0"/>
              <a:t>(</a:t>
            </a:r>
            <a:r>
              <a:rPr lang="ko-KR" altLang="en-US" dirty="0"/>
              <a:t>행 </a:t>
            </a:r>
            <a:r>
              <a:rPr lang="en-US" altLang="ko-KR" dirty="0"/>
              <a:t>10</a:t>
            </a:r>
            <a:r>
              <a:rPr lang="ko-KR" altLang="en-US" dirty="0"/>
              <a:t>장</a:t>
            </a:r>
            <a:r>
              <a:rPr lang="en-US" altLang="ko-KR" dirty="0"/>
              <a:t>)</a:t>
            </a:r>
          </a:p>
          <a:p>
            <a:pPr lvl="1"/>
            <a:r>
              <a:rPr lang="ko-KR" altLang="en-US" dirty="0"/>
              <a:t>포용주의자</a:t>
            </a:r>
            <a:r>
              <a:rPr lang="en-US" altLang="ko-KR" dirty="0"/>
              <a:t>: </a:t>
            </a:r>
            <a:r>
              <a:rPr lang="ko-KR" altLang="en-US" dirty="0" err="1"/>
              <a:t>고넬료가</a:t>
            </a:r>
            <a:r>
              <a:rPr lang="ko-KR" altLang="en-US" dirty="0"/>
              <a:t> 베드로가 </a:t>
            </a:r>
            <a:r>
              <a:rPr lang="ko-KR" altLang="en-US" dirty="0" err="1"/>
              <a:t>예수님에</a:t>
            </a:r>
            <a:r>
              <a:rPr lang="ko-KR" altLang="en-US" dirty="0"/>
              <a:t> 관한 좋은 소식을 전하려 도착하기 전에 이미 하나님께 </a:t>
            </a:r>
            <a:r>
              <a:rPr lang="ko-KR" altLang="en-US" dirty="0" err="1"/>
              <a:t>받아들여짐으로</a:t>
            </a:r>
            <a:r>
              <a:rPr lang="ko-KR" altLang="en-US" dirty="0"/>
              <a:t> </a:t>
            </a:r>
            <a:r>
              <a:rPr lang="en-US" altLang="ko-KR" dirty="0"/>
              <a:t>‘</a:t>
            </a:r>
            <a:r>
              <a:rPr lang="ko-KR" altLang="en-US" dirty="0" err="1"/>
              <a:t>구원＇받았다고</a:t>
            </a:r>
            <a:r>
              <a:rPr lang="ko-KR" altLang="en-US" dirty="0"/>
              <a:t> 주장</a:t>
            </a:r>
            <a:endParaRPr lang="en-US" altLang="ko-KR" dirty="0"/>
          </a:p>
          <a:p>
            <a:pPr lvl="1"/>
            <a:r>
              <a:rPr lang="ko-KR" altLang="en-US" dirty="0"/>
              <a:t>라이트</a:t>
            </a:r>
            <a:r>
              <a:rPr lang="en-US" altLang="ko-KR" dirty="0"/>
              <a:t>: </a:t>
            </a:r>
            <a:r>
              <a:rPr lang="ko-KR" altLang="en-US" dirty="0"/>
              <a:t>베드로의 요지는 하나님이 모든 사람을 구원하신다는 것이 아니라</a:t>
            </a:r>
            <a:r>
              <a:rPr lang="en-US" altLang="ko-KR" dirty="0"/>
              <a:t>, </a:t>
            </a:r>
            <a:r>
              <a:rPr lang="ko-KR" altLang="en-US" dirty="0"/>
              <a:t>하나님이 누구든 환영하신다는 것이었다</a:t>
            </a:r>
            <a:r>
              <a:rPr lang="en-US" altLang="ko-KR" dirty="0"/>
              <a:t>.(</a:t>
            </a:r>
            <a:r>
              <a:rPr lang="ko-KR" altLang="en-US" dirty="0"/>
              <a:t>베드로의 선언에 대한 해석 행 </a:t>
            </a:r>
            <a:r>
              <a:rPr lang="en-US" altLang="ko-KR" dirty="0"/>
              <a:t>10:34-35)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91281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9C54D0-C682-407F-AFD5-8377739A6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포용주의에 대한 고찰의 결론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5915B1B-B173-4F43-89DC-177D2688C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내게 최선으로 보이는 것은 </a:t>
            </a:r>
            <a:r>
              <a:rPr lang="en-US" altLang="ko-KR" dirty="0"/>
              <a:t>--- </a:t>
            </a:r>
            <a:r>
              <a:rPr lang="ko-KR" altLang="en-US" dirty="0"/>
              <a:t>앞에서 </a:t>
            </a:r>
            <a:r>
              <a:rPr lang="en-US" altLang="ko-KR" dirty="0"/>
              <a:t>‘</a:t>
            </a:r>
            <a:r>
              <a:rPr lang="ko-KR" altLang="en-US" dirty="0"/>
              <a:t>구원이 가능한 </a:t>
            </a:r>
            <a:r>
              <a:rPr lang="ko-KR" altLang="en-US" dirty="0" err="1"/>
              <a:t>포용주의＇로</a:t>
            </a:r>
            <a:r>
              <a:rPr lang="ko-KR" altLang="en-US" dirty="0"/>
              <a:t> 설명한 입장에 대한 중간적 단어를 만들어야 한다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‘</a:t>
            </a:r>
            <a:r>
              <a:rPr lang="ko-KR" altLang="en-US" dirty="0"/>
              <a:t>구원이 가능한 포용주의는 어떤 구원 능력</a:t>
            </a:r>
            <a:r>
              <a:rPr lang="en-US" altLang="ko-KR" dirty="0"/>
              <a:t>, </a:t>
            </a:r>
            <a:r>
              <a:rPr lang="ko-KR" altLang="en-US" dirty="0"/>
              <a:t>기능 혹은 유효성을 다른 종교들에게 부여한다</a:t>
            </a:r>
            <a:r>
              <a:rPr lang="en-US" altLang="ko-KR" dirty="0"/>
              <a:t>. </a:t>
            </a:r>
            <a:r>
              <a:rPr lang="ko-KR" altLang="en-US" dirty="0"/>
              <a:t>이는 존 </a:t>
            </a:r>
            <a:r>
              <a:rPr lang="ko-KR" altLang="en-US" dirty="0" err="1"/>
              <a:t>스토트와</a:t>
            </a:r>
            <a:r>
              <a:rPr lang="ko-KR" altLang="en-US" dirty="0"/>
              <a:t> 나 둘 다 거부하는 형태의 포용주의다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오히려 ＇배타주의자</a:t>
            </a:r>
            <a:r>
              <a:rPr lang="en-US" altLang="ko-KR" dirty="0"/>
              <a:t>’(</a:t>
            </a:r>
            <a:r>
              <a:rPr lang="ko-KR" altLang="en-US" dirty="0"/>
              <a:t>구원이 오직 그리스도를 통해서만 온다는</a:t>
            </a:r>
            <a:r>
              <a:rPr lang="en-US" altLang="ko-KR" dirty="0"/>
              <a:t>)</a:t>
            </a:r>
            <a:r>
              <a:rPr lang="ko-KR" altLang="en-US" dirty="0"/>
              <a:t>이면서</a:t>
            </a:r>
            <a:r>
              <a:rPr lang="en-US" altLang="ko-KR" dirty="0"/>
              <a:t>, </a:t>
            </a:r>
            <a:r>
              <a:rPr lang="ko-KR" altLang="en-US" dirty="0"/>
              <a:t>제한주의자</a:t>
            </a:r>
            <a:r>
              <a:rPr lang="en-US" altLang="ko-KR" dirty="0"/>
              <a:t>(</a:t>
            </a:r>
            <a:r>
              <a:rPr lang="ko-KR" altLang="en-US" dirty="0"/>
              <a:t>구원이 예수 그리스도에 대해 들은 사람들</a:t>
            </a:r>
            <a:r>
              <a:rPr lang="en-US" altLang="ko-KR" dirty="0"/>
              <a:t>, </a:t>
            </a:r>
            <a:r>
              <a:rPr lang="ko-KR" altLang="en-US" dirty="0"/>
              <a:t>다시 말해 </a:t>
            </a:r>
            <a:r>
              <a:rPr lang="ko-KR" altLang="en-US" dirty="0" err="1"/>
              <a:t>복음화된</a:t>
            </a:r>
            <a:r>
              <a:rPr lang="ko-KR" altLang="en-US" dirty="0"/>
              <a:t> 사람들에게만 제한된다는</a:t>
            </a:r>
            <a:r>
              <a:rPr lang="en-US" altLang="ko-KR" dirty="0"/>
              <a:t>, </a:t>
            </a:r>
            <a:r>
              <a:rPr lang="ko-KR" altLang="en-US" dirty="0"/>
              <a:t>즉 실제로 그런 사람들에게만 가능하다는 의미</a:t>
            </a:r>
            <a:r>
              <a:rPr lang="en-US" altLang="ko-KR" dirty="0"/>
              <a:t>)</a:t>
            </a:r>
            <a:r>
              <a:rPr lang="ko-KR" altLang="en-US" dirty="0"/>
              <a:t>는 아닌 입장이라 해야 할 것이다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7381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DC9467-D86A-4D44-9E01-5796E5BDA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pPr algn="ctr" rtl="0"/>
            <a:r>
              <a:rPr lang="ko-KR" altLang="en-US" dirty="0">
                <a:latin typeface="+mj-ea"/>
              </a:rPr>
              <a:t>  다음 발제자 </a:t>
            </a:r>
            <a:r>
              <a:rPr lang="en-US" altLang="ko-KR" dirty="0">
                <a:latin typeface="+mj-ea"/>
              </a:rPr>
              <a:t>?</a:t>
            </a:r>
            <a:br>
              <a:rPr lang="en-US" altLang="ko-KR" dirty="0">
                <a:latin typeface="+mj-ea"/>
              </a:rPr>
            </a:br>
            <a:endParaRPr lang="ko-KR" altLang="en-US" dirty="0">
              <a:latin typeface="+mj-ea"/>
            </a:endParaRPr>
          </a:p>
        </p:txBody>
      </p:sp>
      <p:pic>
        <p:nvPicPr>
          <p:cNvPr id="6" name="그림 개체 틀 5" descr="회로">
            <a:extLst>
              <a:ext uri="{FF2B5EF4-FFF2-40B4-BE49-F238E27FC236}">
                <a16:creationId xmlns:a16="http://schemas.microsoft.com/office/drawing/2014/main" id="{103D88BF-51AE-46F2-8081-A3C50643270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56058" y="1444804"/>
            <a:ext cx="7434266" cy="2474834"/>
          </a:xfrm>
        </p:spPr>
      </p:pic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1A79215-653F-4996-95E5-0FD4B247B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6024" y="4700265"/>
            <a:ext cx="7433144" cy="994456"/>
          </a:xfrm>
        </p:spPr>
        <p:txBody>
          <a:bodyPr rtlCol="0">
            <a:normAutofit/>
          </a:bodyPr>
          <a:lstStyle/>
          <a:p>
            <a:pPr algn="ctr" rtl="0"/>
            <a:r>
              <a:rPr lang="en-US" altLang="ko-KR" sz="1800">
                <a:hlinkClick r:id="rId4"/>
              </a:rPr>
              <a:t>someone@example.com</a:t>
            </a:r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3906540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99AE41-B77D-4BF4-8992-593D9F377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극단적인 견해들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44D0C2E-79E8-483F-9A5C-AEECD8843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로이드 존스는 설교를 열정적으로 옹호하면서</a:t>
            </a:r>
            <a:r>
              <a:rPr lang="en-US" altLang="ko-KR" dirty="0"/>
              <a:t>, </a:t>
            </a:r>
            <a:r>
              <a:rPr lang="ko-KR" altLang="en-US" dirty="0"/>
              <a:t>간혹 대화라는 개념에 대한 불쾌감을 덧붙였다</a:t>
            </a:r>
            <a:r>
              <a:rPr lang="en-US" altLang="ko-KR" dirty="0"/>
              <a:t>. “</a:t>
            </a:r>
            <a:r>
              <a:rPr lang="ko-KR" altLang="en-US" dirty="0"/>
              <a:t>하나님은 토론하거나 논쟁할 대상이 아니다</a:t>
            </a:r>
            <a:r>
              <a:rPr lang="en-US" altLang="ko-KR" dirty="0"/>
              <a:t>.”</a:t>
            </a:r>
          </a:p>
          <a:p>
            <a:r>
              <a:rPr lang="ko-KR" altLang="en-US" dirty="0"/>
              <a:t>나는 로이드 </a:t>
            </a:r>
            <a:r>
              <a:rPr lang="ko-KR" altLang="en-US" dirty="0" err="1"/>
              <a:t>존스에</a:t>
            </a:r>
            <a:r>
              <a:rPr lang="ko-KR" altLang="en-US" dirty="0"/>
              <a:t> 전적으로 동의한다</a:t>
            </a:r>
            <a:r>
              <a:rPr lang="en-US" altLang="ko-KR" dirty="0"/>
              <a:t>. </a:t>
            </a:r>
            <a:r>
              <a:rPr lang="ko-KR" altLang="en-US" dirty="0"/>
              <a:t>복음은 하나님으로부터 온</a:t>
            </a:r>
            <a:r>
              <a:rPr lang="en-US" altLang="ko-KR" dirty="0"/>
              <a:t>, </a:t>
            </a:r>
            <a:r>
              <a:rPr lang="ko-KR" altLang="en-US" dirty="0"/>
              <a:t>협상할 수 없는 계시다</a:t>
            </a:r>
            <a:r>
              <a:rPr lang="en-US" altLang="ko-KR" dirty="0"/>
              <a:t>. --- </a:t>
            </a:r>
            <a:r>
              <a:rPr lang="ko-KR" altLang="en-US" dirty="0"/>
              <a:t>그러나 </a:t>
            </a:r>
            <a:r>
              <a:rPr lang="en-US" altLang="ko-KR" dirty="0"/>
              <a:t>‘</a:t>
            </a:r>
            <a:r>
              <a:rPr lang="ko-KR" altLang="en-US" dirty="0" err="1"/>
              <a:t>대화＇와</a:t>
            </a:r>
            <a:r>
              <a:rPr lang="ko-KR" altLang="en-US" dirty="0"/>
              <a:t> </a:t>
            </a:r>
            <a:r>
              <a:rPr lang="en-US" altLang="ko-KR" dirty="0"/>
              <a:t>‘</a:t>
            </a:r>
            <a:r>
              <a:rPr lang="ko-KR" altLang="en-US" dirty="0" err="1"/>
              <a:t>토론＇은</a:t>
            </a:r>
            <a:r>
              <a:rPr lang="ko-KR" altLang="en-US" dirty="0"/>
              <a:t> 서로 다른 두 가지이며</a:t>
            </a:r>
            <a:r>
              <a:rPr lang="en-US" altLang="ko-KR" dirty="0"/>
              <a:t>, </a:t>
            </a:r>
            <a:r>
              <a:rPr lang="ko-KR" altLang="en-US" dirty="0"/>
              <a:t>로이드 존스가 둘 다를 거부하는 것은 다소 극단적이다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2874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E6D3CF-F518-415A-8116-1F5BB66E4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다른 극단에는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694219-BF20-406C-9A9F-86AE7A390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060" y="2034020"/>
            <a:ext cx="7429499" cy="3166631"/>
          </a:xfrm>
        </p:spPr>
        <p:txBody>
          <a:bodyPr/>
          <a:lstStyle/>
          <a:p>
            <a:r>
              <a:rPr lang="ko-KR" altLang="en-US" dirty="0"/>
              <a:t>선포는 오만한 것이다</a:t>
            </a:r>
            <a:r>
              <a:rPr lang="en-US" altLang="ko-KR" dirty="0"/>
              <a:t>. </a:t>
            </a:r>
            <a:r>
              <a:rPr lang="ko-KR" altLang="en-US" dirty="0"/>
              <a:t>겸손한 소통방식은 대화다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“</a:t>
            </a:r>
            <a:r>
              <a:rPr lang="ko-KR" altLang="en-US" dirty="0"/>
              <a:t>혼자 하는 이야기에는 겸손이 전혀 없다</a:t>
            </a:r>
            <a:r>
              <a:rPr lang="en-US" altLang="ko-KR" dirty="0"/>
              <a:t>. --- </a:t>
            </a:r>
            <a:r>
              <a:rPr lang="ko-KR" altLang="en-US" dirty="0"/>
              <a:t>우리와 대화를 나누고 있는 이들의 진리와 만날 때</a:t>
            </a:r>
            <a:r>
              <a:rPr lang="en-US" altLang="ko-KR" dirty="0"/>
              <a:t>, </a:t>
            </a:r>
            <a:r>
              <a:rPr lang="ko-KR" altLang="en-US" dirty="0"/>
              <a:t>우리의 진리가 교정될 수도 있고 깊어질 수도 있다</a:t>
            </a:r>
            <a:r>
              <a:rPr lang="en-US" altLang="ko-KR" dirty="0"/>
              <a:t>. --- </a:t>
            </a:r>
            <a:r>
              <a:rPr lang="ko-KR" altLang="en-US" dirty="0"/>
              <a:t>혼자 하는 이야기에는 </a:t>
            </a:r>
            <a:r>
              <a:rPr lang="en-US" altLang="ko-KR" dirty="0"/>
              <a:t>--- </a:t>
            </a:r>
            <a:r>
              <a:rPr lang="ko-KR" altLang="en-US" dirty="0"/>
              <a:t>열린 마음이 없다</a:t>
            </a:r>
            <a:r>
              <a:rPr lang="en-US" altLang="ko-KR" dirty="0"/>
              <a:t>. </a:t>
            </a:r>
            <a:r>
              <a:rPr lang="ko-KR" altLang="en-US" dirty="0"/>
              <a:t>반면 대화에는 열린 마음이 있다</a:t>
            </a:r>
            <a:r>
              <a:rPr lang="en-US" altLang="ko-KR" dirty="0"/>
              <a:t>”(</a:t>
            </a:r>
            <a:r>
              <a:rPr lang="ko-KR" altLang="en-US" dirty="0"/>
              <a:t>데이비스</a:t>
            </a:r>
            <a:r>
              <a:rPr lang="en-US" altLang="ko-KR" dirty="0"/>
              <a:t>)</a:t>
            </a:r>
          </a:p>
          <a:p>
            <a:r>
              <a:rPr lang="ko-KR" altLang="en-US" dirty="0"/>
              <a:t>그러나 혼자 하는 이야기는 다 오만하다고 말하는 것은 진실이 아니다</a:t>
            </a:r>
            <a:r>
              <a:rPr lang="en-US" altLang="ko-KR" dirty="0"/>
              <a:t>. </a:t>
            </a:r>
            <a:r>
              <a:rPr lang="ko-KR" altLang="en-US" dirty="0"/>
              <a:t>복음을 선포하는 전도자는 </a:t>
            </a:r>
            <a:r>
              <a:rPr lang="en-US" altLang="ko-KR" dirty="0"/>
              <a:t>‘</a:t>
            </a:r>
            <a:r>
              <a:rPr lang="ko-KR" altLang="en-US" dirty="0"/>
              <a:t>복음을 다 안다고＇ 주장하지 않고</a:t>
            </a:r>
            <a:r>
              <a:rPr lang="en-US" altLang="ko-KR" dirty="0"/>
              <a:t>, </a:t>
            </a:r>
            <a:r>
              <a:rPr lang="ko-KR" altLang="en-US" dirty="0"/>
              <a:t>복음을 </a:t>
            </a:r>
            <a:r>
              <a:rPr lang="ko-KR" altLang="en-US" dirty="0" err="1"/>
              <a:t>위탁받았다고</a:t>
            </a:r>
            <a:r>
              <a:rPr lang="ko-KR" altLang="en-US" dirty="0"/>
              <a:t> 할 뿐이다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8918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1ABF0DA-D40D-46BB-9409-5EFF94614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E105FEB-8856-404A-BC4C-354FFC6EB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내가 그렇게 믿고 곧 이야기할 것처럼 우리 역시 기꺼이 대화를 시작해야 한다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그렇게 할 때 상대방을 통해 그들의 믿음과 우리 믿음의 어떤 측면을 알게 될 것이다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그러나 복음 진리에 관한 우리의 신념과 예수 그리스도에 대한 개인적인 헌신까지 유보할 정도로 전적으로 </a:t>
            </a:r>
            <a:r>
              <a:rPr lang="en-US" altLang="ko-KR" dirty="0"/>
              <a:t>“</a:t>
            </a:r>
            <a:r>
              <a:rPr lang="ko-KR" altLang="en-US" dirty="0"/>
              <a:t>열린 </a:t>
            </a:r>
            <a:r>
              <a:rPr lang="ko-KR" altLang="en-US" dirty="0" err="1"/>
              <a:t>마음＂을</a:t>
            </a:r>
            <a:r>
              <a:rPr lang="ko-KR" altLang="en-US" dirty="0"/>
              <a:t> 함양할 일은 아니다</a:t>
            </a:r>
            <a:r>
              <a:rPr lang="en-US" altLang="ko-KR" dirty="0"/>
              <a:t>. </a:t>
            </a:r>
            <a:r>
              <a:rPr lang="ko-KR" altLang="en-US" dirty="0"/>
              <a:t>그런 시도는 그리스도인으로서 우리의 진정성을 파괴할 것이다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6895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95FA15-D189-45A9-AD0A-C33DDF051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성경에 나오는 대화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E54CFB-B0D4-4A2F-8D2A-0A0C4E9D9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“</a:t>
            </a:r>
            <a:r>
              <a:rPr lang="ko-KR" altLang="en-US" dirty="0"/>
              <a:t>대화는 각 당사자가 화제와 상대방 모두에게 진지한 태도로 다가가</a:t>
            </a:r>
            <a:r>
              <a:rPr lang="en-US" altLang="ko-KR" dirty="0"/>
              <a:t>, </a:t>
            </a:r>
            <a:r>
              <a:rPr lang="ko-KR" altLang="en-US" dirty="0"/>
              <a:t>말하고 가르칠 뿐 아니라 듣고 배우려는 바람을 가지고 소통하는 것이다“</a:t>
            </a:r>
            <a:r>
              <a:rPr lang="en-US" altLang="ko-KR" dirty="0"/>
              <a:t>(1967</a:t>
            </a:r>
            <a:r>
              <a:rPr lang="ko-KR" altLang="en-US" dirty="0"/>
              <a:t>년 </a:t>
            </a:r>
            <a:r>
              <a:rPr lang="ko-KR" altLang="en-US" dirty="0" err="1"/>
              <a:t>국제복음주의성공회대회에서의</a:t>
            </a:r>
            <a:r>
              <a:rPr lang="ko-KR" altLang="en-US" dirty="0"/>
              <a:t> 정의</a:t>
            </a:r>
            <a:r>
              <a:rPr lang="en-US" altLang="ko-KR" dirty="0"/>
              <a:t>)</a:t>
            </a:r>
          </a:p>
          <a:p>
            <a:r>
              <a:rPr lang="ko-KR" altLang="en-US" dirty="0"/>
              <a:t>바울의 사역에 포함된 종류의 </a:t>
            </a:r>
            <a:r>
              <a:rPr lang="en-US" altLang="ko-KR" dirty="0"/>
              <a:t>‘</a:t>
            </a:r>
            <a:r>
              <a:rPr lang="ko-KR" altLang="en-US" dirty="0" err="1"/>
              <a:t>대화＇는</a:t>
            </a:r>
            <a:r>
              <a:rPr lang="ko-KR" altLang="en-US" dirty="0"/>
              <a:t> 오늘날 보통 이 단어가 의미하는 바와는 전혀 다르다</a:t>
            </a:r>
            <a:r>
              <a:rPr lang="en-US" altLang="ko-KR" dirty="0"/>
              <a:t>. </a:t>
            </a:r>
            <a:r>
              <a:rPr lang="ko-KR" altLang="en-US" dirty="0"/>
              <a:t>바울의 대화는 분명 그의 선포의 일부이자 그의 선포에 딸려 있는 것이었기 때문이다</a:t>
            </a:r>
            <a:r>
              <a:rPr lang="en-US" altLang="ko-KR" dirty="0"/>
              <a:t>. </a:t>
            </a:r>
            <a:r>
              <a:rPr lang="ko-KR" altLang="en-US" dirty="0"/>
              <a:t>더욱이 그가 세상과 나눈 대화의 주제는 항상 그가 직접 선택한 것</a:t>
            </a:r>
            <a:r>
              <a:rPr lang="en-US" altLang="ko-KR" dirty="0"/>
              <a:t>, </a:t>
            </a:r>
            <a:r>
              <a:rPr lang="ko-KR" altLang="en-US" dirty="0"/>
              <a:t>즉 예수 그리스도였고 그 목적은 항상 예수 </a:t>
            </a:r>
            <a:r>
              <a:rPr lang="ko-KR" altLang="en-US" dirty="0" err="1"/>
              <a:t>그리스도께로의</a:t>
            </a:r>
            <a:r>
              <a:rPr lang="ko-KR" altLang="en-US" dirty="0"/>
              <a:t> 회심이었다</a:t>
            </a:r>
            <a:r>
              <a:rPr lang="en-US" altLang="ko-KR" dirty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5094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711AC37-24FE-4D1B-B1DC-B7A3B36F3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대화를 반대하는 주장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BB35E09-B58D-4462-AE01-274A8A8D8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“</a:t>
            </a:r>
            <a:r>
              <a:rPr lang="ko-KR" altLang="en-US" dirty="0"/>
              <a:t>누구든지 진리에 기반한 질서에 따라 인생을 살고자 하는 진정한 갈망에 따라</a:t>
            </a:r>
            <a:r>
              <a:rPr lang="en-US" altLang="ko-KR" dirty="0"/>
              <a:t>, </a:t>
            </a:r>
            <a:r>
              <a:rPr lang="ko-KR" altLang="en-US" dirty="0"/>
              <a:t>개인의 윤리적이고 실제적인 삶의 방식을 정하는 사람은 구원에 이른다“</a:t>
            </a:r>
            <a:r>
              <a:rPr lang="en-US" altLang="ko-KR" dirty="0"/>
              <a:t>(</a:t>
            </a:r>
            <a:r>
              <a:rPr lang="ko-KR" altLang="en-US" dirty="0" err="1"/>
              <a:t>슐레테</a:t>
            </a:r>
            <a:r>
              <a:rPr lang="en-US" altLang="ko-KR" dirty="0"/>
              <a:t>, 1963)</a:t>
            </a:r>
          </a:p>
          <a:p>
            <a:r>
              <a:rPr lang="en-US" altLang="ko-KR" dirty="0"/>
              <a:t>“</a:t>
            </a:r>
            <a:r>
              <a:rPr lang="ko-KR" altLang="en-US" dirty="0"/>
              <a:t>칼 </a:t>
            </a:r>
            <a:r>
              <a:rPr lang="ko-KR" altLang="en-US" dirty="0" err="1"/>
              <a:t>라너는</a:t>
            </a:r>
            <a:r>
              <a:rPr lang="en-US" altLang="ko-KR" dirty="0"/>
              <a:t>,</a:t>
            </a:r>
            <a:r>
              <a:rPr lang="ko-KR" altLang="en-US" dirty="0"/>
              <a:t> 진실한 </a:t>
            </a:r>
            <a:r>
              <a:rPr lang="ko-KR" altLang="en-US" dirty="0" err="1"/>
              <a:t>비그리스도인들을</a:t>
            </a:r>
            <a:r>
              <a:rPr lang="ko-KR" altLang="en-US" dirty="0"/>
              <a:t> 오히려 </a:t>
            </a:r>
            <a:r>
              <a:rPr lang="en-US" altLang="ko-KR" dirty="0"/>
              <a:t>“</a:t>
            </a:r>
            <a:r>
              <a:rPr lang="ko-KR" altLang="en-US" dirty="0"/>
              <a:t>익명의 </a:t>
            </a:r>
            <a:r>
              <a:rPr lang="ko-KR" altLang="en-US" dirty="0" err="1"/>
              <a:t>그리스도인들＂로</a:t>
            </a:r>
            <a:r>
              <a:rPr lang="ko-KR" altLang="en-US" dirty="0"/>
              <a:t> 보아야 한다고 하였다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오늘날 이런 식으로 생각하고 글을 쓰는 학자들의 근본적인 신념은 그리스도께서 이미 다른 종교들을 비롯한 어디에나 계신다는 것이다</a:t>
            </a:r>
            <a:r>
              <a:rPr lang="en-US" altLang="ko-KR" dirty="0"/>
              <a:t>. </a:t>
            </a:r>
            <a:r>
              <a:rPr lang="ko-KR" altLang="en-US" dirty="0"/>
              <a:t>이러한 시각에서는</a:t>
            </a:r>
            <a:r>
              <a:rPr lang="en-US" altLang="ko-KR" dirty="0"/>
              <a:t>, </a:t>
            </a:r>
            <a:r>
              <a:rPr lang="ko-KR" altLang="en-US" dirty="0"/>
              <a:t>그리스도를 어떤 상황에 </a:t>
            </a:r>
            <a:r>
              <a:rPr lang="en-US" altLang="ko-KR" dirty="0"/>
              <a:t>‘</a:t>
            </a:r>
            <a:r>
              <a:rPr lang="ko-KR" altLang="en-US" dirty="0" err="1"/>
              <a:t>들여온다＂고</a:t>
            </a:r>
            <a:r>
              <a:rPr lang="ko-KR" altLang="en-US" dirty="0"/>
              <a:t> 말하는 기독교 선교는 주제넘은 것이 된다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5140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3C8C79E-15F1-4279-9123-FB836B4CD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그런데 그리스도는 비기독교 세상에 존재하시는가</a:t>
            </a:r>
            <a:r>
              <a:rPr lang="en-US" altLang="ko-KR" dirty="0"/>
              <a:t>?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1903C2-1F20-425E-B24F-70C653845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우리는 비기독교 체계에 진리의 요소들이 있음을</a:t>
            </a:r>
            <a:r>
              <a:rPr lang="en-US" altLang="ko-KR" dirty="0"/>
              <a:t>, </a:t>
            </a:r>
            <a:r>
              <a:rPr lang="ko-KR" altLang="en-US" dirty="0"/>
              <a:t>자연에 하나님의 일반 계시의 흔적이 있음을 부인하지 못한다</a:t>
            </a:r>
            <a:r>
              <a:rPr lang="en-US" altLang="ko-KR" dirty="0"/>
              <a:t>. </a:t>
            </a:r>
            <a:r>
              <a:rPr lang="ko-KR" altLang="en-US" dirty="0"/>
              <a:t>그러나 우리가 강하게 부인하는 것은 이런 것들이 구원에 충분하다는 견해이며</a:t>
            </a:r>
            <a:r>
              <a:rPr lang="en-US" altLang="ko-KR" dirty="0"/>
              <a:t>, </a:t>
            </a:r>
            <a:r>
              <a:rPr lang="ko-KR" altLang="en-US" dirty="0"/>
              <a:t>기독교 신앙과 비기독교 신앙들이 하나님께 이르는 대체 가능하며 동일하게 유효한 길들이라는 견해다</a:t>
            </a:r>
            <a:r>
              <a:rPr lang="en-US" altLang="ko-KR" dirty="0"/>
              <a:t>.</a:t>
            </a:r>
          </a:p>
          <a:p>
            <a:r>
              <a:rPr lang="ko-KR" altLang="en-US" dirty="0" err="1"/>
              <a:t>비그리스도인들과의</a:t>
            </a:r>
            <a:r>
              <a:rPr lang="ko-KR" altLang="en-US" dirty="0"/>
              <a:t> 진실한 기독교적 대화는 혼합주의의 표지가 아니며 예수 그리스도의 궁극성을 믿는 우리의 믿음과 전혀 모순되지 않는다고 확신할 </a:t>
            </a:r>
            <a:r>
              <a:rPr lang="ko-KR" altLang="en-US" dirty="0" err="1"/>
              <a:t>때라야</a:t>
            </a:r>
            <a:r>
              <a:rPr lang="ko-KR" altLang="en-US" dirty="0"/>
              <a:t> 대화를 시작할 수 있을 것이다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28946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8C71BE-FAD2-400C-BB30-7BE2A7BFF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대화 </a:t>
            </a:r>
            <a:r>
              <a:rPr lang="ko-KR" altLang="en-US" dirty="0" err="1"/>
              <a:t>찬성론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E6AFE0A-249F-4F44-8B74-6C1A7F9D0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첫째로</a:t>
            </a:r>
            <a:r>
              <a:rPr lang="en-US" altLang="ko-KR" dirty="0"/>
              <a:t>, </a:t>
            </a:r>
            <a:r>
              <a:rPr lang="ko-KR" altLang="en-US" dirty="0"/>
              <a:t>진실한 대화에는 진정성이 있다</a:t>
            </a:r>
            <a:r>
              <a:rPr lang="en-US" altLang="ko-KR" dirty="0"/>
              <a:t>. </a:t>
            </a:r>
          </a:p>
          <a:p>
            <a:endParaRPr lang="en-US" altLang="ko-KR" dirty="0"/>
          </a:p>
          <a:p>
            <a:r>
              <a:rPr lang="en-US" altLang="ko-KR" dirty="0"/>
              <a:t>“</a:t>
            </a:r>
            <a:r>
              <a:rPr lang="ko-KR" altLang="en-US" dirty="0"/>
              <a:t>그리스도인들이 타종교인들과 대화하기 위해</a:t>
            </a:r>
            <a:r>
              <a:rPr lang="en-US" altLang="ko-KR" dirty="0"/>
              <a:t>, </a:t>
            </a:r>
            <a:r>
              <a:rPr lang="ko-KR" altLang="en-US" dirty="0"/>
              <a:t>그리스도의 유일성을 부인하거나</a:t>
            </a:r>
            <a:r>
              <a:rPr lang="en-US" altLang="ko-KR" dirty="0"/>
              <a:t>, </a:t>
            </a:r>
            <a:r>
              <a:rPr lang="ko-KR" altLang="en-US" dirty="0"/>
              <a:t>그리스도를 향한 그의 헌신을 내려놓아야 하는 것은 아니다</a:t>
            </a:r>
            <a:r>
              <a:rPr lang="en-US" altLang="ko-KR" dirty="0"/>
              <a:t>. </a:t>
            </a:r>
            <a:r>
              <a:rPr lang="ko-KR" altLang="en-US" dirty="0"/>
              <a:t>오히려 다른 사람들에게 진정으로 기독교적으로 다가가려면 인간적이고</a:t>
            </a:r>
            <a:r>
              <a:rPr lang="en-US" altLang="ko-KR" dirty="0"/>
              <a:t>, </a:t>
            </a:r>
            <a:r>
              <a:rPr lang="ko-KR" altLang="en-US" dirty="0"/>
              <a:t>인격적이고</a:t>
            </a:r>
            <a:r>
              <a:rPr lang="en-US" altLang="ko-KR" dirty="0"/>
              <a:t>, </a:t>
            </a:r>
            <a:r>
              <a:rPr lang="ko-KR" altLang="en-US" dirty="0"/>
              <a:t>상황에 적절하고</a:t>
            </a:r>
            <a:r>
              <a:rPr lang="en-US" altLang="ko-KR" dirty="0"/>
              <a:t>, </a:t>
            </a:r>
            <a:r>
              <a:rPr lang="ko-KR" altLang="en-US" dirty="0"/>
              <a:t>겸손해야 한다</a:t>
            </a:r>
            <a:r>
              <a:rPr lang="en-US" altLang="ko-KR" dirty="0"/>
              <a:t>. </a:t>
            </a:r>
            <a:r>
              <a:rPr lang="ko-KR" altLang="en-US" dirty="0"/>
              <a:t>대화를 나눌 때 우리는 같은 존엄성과 타락을 지닌 인간임을 공유하고</a:t>
            </a:r>
            <a:r>
              <a:rPr lang="en-US" altLang="ko-KR" dirty="0"/>
              <a:t>, </a:t>
            </a:r>
            <a:r>
              <a:rPr lang="ko-KR" altLang="en-US" dirty="0"/>
              <a:t>그 인간성에 대한 공통의 관심을 표현한다</a:t>
            </a:r>
            <a:r>
              <a:rPr lang="en-US" altLang="ko-KR" dirty="0"/>
              <a:t>.(</a:t>
            </a:r>
            <a:r>
              <a:rPr lang="ko-KR" altLang="en-US" dirty="0"/>
              <a:t>웁살라 </a:t>
            </a:r>
            <a:r>
              <a:rPr lang="en-US" altLang="ko-KR" dirty="0"/>
              <a:t>WCC </a:t>
            </a:r>
            <a:r>
              <a:rPr lang="ko-KR" altLang="en-US" dirty="0"/>
              <a:t>성명서 일부</a:t>
            </a:r>
            <a:r>
              <a:rPr lang="en-US" altLang="ko-KR" dirty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58168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회로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29752106_TF22898775" id="{C722C6D7-CB1A-4D1C-9B74-1CB832DF3971}" vid="{57CDE1F4-F41D-4DEC-AF99-CF356478093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5D4F14-B0CC-4BD5-A6F5-6EB7AE97AF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E9F5BB-97DB-4160-B47A-8FCEBC4F46E5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16c05727-aa75-4e4a-9b5f-8a80a1165891"/>
    <ds:schemaRef ds:uri="71af3243-3dd4-4a8d-8c0d-dd76da1f02a5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545AAC2-3D9B-47D1-B22C-F3D1B3D4DE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최신 회로 설계</Template>
  <TotalTime>0</TotalTime>
  <Words>1185</Words>
  <Application>Microsoft Office PowerPoint</Application>
  <PresentationFormat>화면 슬라이드 쇼(4:3)</PresentationFormat>
  <Paragraphs>83</Paragraphs>
  <Slides>22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5" baseType="lpstr">
      <vt:lpstr>맑은 고딕</vt:lpstr>
      <vt:lpstr>Arial</vt:lpstr>
      <vt:lpstr>회로</vt:lpstr>
      <vt:lpstr>선교란 무엇인가?</vt:lpstr>
      <vt:lpstr>존 스토트가 지금까지 펼친 주장은…</vt:lpstr>
      <vt:lpstr>극단적인 견해들</vt:lpstr>
      <vt:lpstr>다른 극단에는</vt:lpstr>
      <vt:lpstr>PowerPoint 프레젠테이션</vt:lpstr>
      <vt:lpstr>성경에 나오는 대화</vt:lpstr>
      <vt:lpstr>대화를 반대하는 주장</vt:lpstr>
      <vt:lpstr>그런데 그리스도는 비기독교 세상에 존재하시는가?</vt:lpstr>
      <vt:lpstr>대화 찬성론</vt:lpstr>
      <vt:lpstr>PowerPoint 프레젠테이션</vt:lpstr>
      <vt:lpstr>PowerPoint 프레젠테이션</vt:lpstr>
      <vt:lpstr>PowerPoint 프레젠테이션</vt:lpstr>
      <vt:lpstr>PowerPoint 프레젠테이션</vt:lpstr>
      <vt:lpstr>선교란 무엇인가?</vt:lpstr>
      <vt:lpstr>종교 다원주의라는 이념이나 신학은</vt:lpstr>
      <vt:lpstr>타종교에 대한 기독교의 접근</vt:lpstr>
      <vt:lpstr>PowerPoint 프레젠테이션</vt:lpstr>
      <vt:lpstr>PowerPoint 프레젠테이션</vt:lpstr>
      <vt:lpstr>PowerPoint 프레젠테이션</vt:lpstr>
      <vt:lpstr>구원이 가능한 포용주의</vt:lpstr>
      <vt:lpstr>포용주의에 대한 고찰의 결론</vt:lpstr>
      <vt:lpstr>  다음 발제자 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2019-09-22T07:23:17Z</dcterms:created>
  <dcterms:modified xsi:type="dcterms:W3CDTF">2019-09-29T00:10:29Z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